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306" r:id="rId3"/>
    <p:sldId id="298" r:id="rId4"/>
    <p:sldId id="308" r:id="rId5"/>
    <p:sldId id="299" r:id="rId6"/>
    <p:sldId id="307" r:id="rId7"/>
    <p:sldId id="257" r:id="rId8"/>
    <p:sldId id="297" r:id="rId9"/>
    <p:sldId id="300" r:id="rId10"/>
    <p:sldId id="309" r:id="rId11"/>
    <p:sldId id="267" r:id="rId12"/>
    <p:sldId id="321" r:id="rId13"/>
    <p:sldId id="266" r:id="rId14"/>
    <p:sldId id="268" r:id="rId15"/>
    <p:sldId id="269" r:id="rId16"/>
    <p:sldId id="264" r:id="rId17"/>
    <p:sldId id="277" r:id="rId18"/>
    <p:sldId id="279" r:id="rId19"/>
    <p:sldId id="271" r:id="rId20"/>
    <p:sldId id="272" r:id="rId21"/>
    <p:sldId id="284" r:id="rId22"/>
    <p:sldId id="278" r:id="rId23"/>
    <p:sldId id="280" r:id="rId24"/>
    <p:sldId id="281" r:id="rId25"/>
    <p:sldId id="283" r:id="rId26"/>
    <p:sldId id="258" r:id="rId27"/>
    <p:sldId id="270" r:id="rId28"/>
    <p:sldId id="301" r:id="rId29"/>
    <p:sldId id="302" r:id="rId30"/>
    <p:sldId id="303" r:id="rId31"/>
    <p:sldId id="262" r:id="rId32"/>
    <p:sldId id="304" r:id="rId33"/>
    <p:sldId id="265" r:id="rId34"/>
    <p:sldId id="30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D4FF"/>
    <a:srgbClr val="008000"/>
    <a:srgbClr val="FF8181"/>
    <a:srgbClr val="0000FF"/>
    <a:srgbClr val="990099"/>
    <a:srgbClr val="CC0099"/>
    <a:srgbClr val="FF6600"/>
    <a:srgbClr val="800080"/>
    <a:srgbClr val="E1FFEB"/>
    <a:srgbClr val="B3F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8" autoAdjust="0"/>
    <p:restoredTop sz="94660"/>
  </p:normalViewPr>
  <p:slideViewPr>
    <p:cSldViewPr snapToGrid="0">
      <p:cViewPr varScale="1">
        <p:scale>
          <a:sx n="107" d="100"/>
          <a:sy n="107" d="100"/>
        </p:scale>
        <p:origin x="11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1CC72-B427-46C4-8D9F-DEB76A87564C}" type="datetimeFigureOut">
              <a:rPr lang="en-US" smtClean="0"/>
              <a:t>2/15/2026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2902B9-F816-4215-9077-2156AC1094FD}" type="slidenum">
              <a:rPr lang="en-US" smtClean="0"/>
              <a:t>‹#›</a:t>
            </a:fld>
            <a:endParaRPr lang="en-US"/>
          </a:p>
        </p:txBody>
      </p:sp>
    </p:spTree>
    <p:extLst>
      <p:ext uri="{BB962C8B-B14F-4D97-AF65-F5344CB8AC3E}">
        <p14:creationId xmlns:p14="http://schemas.microsoft.com/office/powerpoint/2010/main" val="319294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6E0BFA-2A17-4414-B7FE-C144EE7F07A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22633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E0BFA-2A17-4414-B7FE-C144EE7F07A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133561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E0BFA-2A17-4414-B7FE-C144EE7F07A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2943784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D49C4D-4701-4130-A808-BD6E2AE53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162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652FE-87C4-47C6-AE7E-2802DC4BB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0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E60F18-062E-4CC3-ACB3-CC1D3E928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48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B875F-DFFE-4312-8CF0-777F8E349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550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D3469C-AA22-46BF-B4B0-F01C22A7FB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758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3786EA-C368-473A-940F-930AD3716F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2637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D819A3-6B65-4299-AAF6-DF95E3DCA1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047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DF776-AE27-40CE-905E-DE1748542C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77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E0BFA-2A17-4414-B7FE-C144EE7F07A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1612804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3D2472-5DA4-4EC4-92D1-F825BB530D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82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59BB2-8598-4A57-89EC-A81893FE0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678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8AC4A3-9AFD-489F-8897-A1CC526EBF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09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E0BFA-2A17-4414-B7FE-C144EE7F07A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202192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6E0BFA-2A17-4414-B7FE-C144EE7F07A4}"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343193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6E0BFA-2A17-4414-B7FE-C144EE7F07A4}" type="datetimeFigureOut">
              <a:rPr lang="en-US" smtClean="0"/>
              <a:t>2/15/2026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2852111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6E0BFA-2A17-4414-B7FE-C144EE7F07A4}" type="datetimeFigureOut">
              <a:rPr lang="en-US" smtClean="0"/>
              <a:t>2/15/2026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47112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E0BFA-2A17-4414-B7FE-C144EE7F07A4}" type="datetimeFigureOut">
              <a:rPr lang="en-US" smtClean="0"/>
              <a:t>2/15/2026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76387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6E0BFA-2A17-4414-B7FE-C144EE7F07A4}"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3232237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6E0BFA-2A17-4414-B7FE-C144EE7F07A4}"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07AD5-8F6E-4860-B482-3A4AAB99FE42}" type="slidenum">
              <a:rPr lang="en-US" smtClean="0"/>
              <a:t>‹#›</a:t>
            </a:fld>
            <a:endParaRPr lang="en-US"/>
          </a:p>
        </p:txBody>
      </p:sp>
    </p:spTree>
    <p:extLst>
      <p:ext uri="{BB962C8B-B14F-4D97-AF65-F5344CB8AC3E}">
        <p14:creationId xmlns:p14="http://schemas.microsoft.com/office/powerpoint/2010/main" val="206456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0BFA-2A17-4414-B7FE-C144EE7F07A4}" type="datetimeFigureOut">
              <a:rPr lang="en-US" smtClean="0"/>
              <a:t>2/15/2026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07AD5-8F6E-4860-B482-3A4AAB99FE42}" type="slidenum">
              <a:rPr lang="en-US" smtClean="0"/>
              <a:t>‹#›</a:t>
            </a:fld>
            <a:endParaRPr lang="en-US"/>
          </a:p>
        </p:txBody>
      </p:sp>
    </p:spTree>
    <p:extLst>
      <p:ext uri="{BB962C8B-B14F-4D97-AF65-F5344CB8AC3E}">
        <p14:creationId xmlns:p14="http://schemas.microsoft.com/office/powerpoint/2010/main" val="2499703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7A08A98-3555-4900-AC0E-604EB341274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590665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6177" y="1465488"/>
            <a:ext cx="4572000" cy="4957832"/>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Scientific units, notations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Exponents, trigonometry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Length scales in the universe, astronomy units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Eratosthenes: radius of the Earth</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5</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Earth’s axis tilt, seasons, precession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6</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Important stars and constellations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7</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Kepler’s Laws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8</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Galileo’s &amp; Newton’s contributions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9</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Newton’s laws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0</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Conservation laws: Energy, momentum, angular momentum</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Kinetic &amp; Potential Energy</a:t>
            </a:r>
          </a:p>
        </p:txBody>
      </p:sp>
      <p:sp>
        <p:nvSpPr>
          <p:cNvPr id="2" name="Text Box 5">
            <a:extLst>
              <a:ext uri="{FF2B5EF4-FFF2-40B4-BE49-F238E27FC236}">
                <a16:creationId xmlns:a16="http://schemas.microsoft.com/office/drawing/2014/main" id="{A821F147-B71C-C5CB-AF14-2D806F499D97}"/>
              </a:ext>
            </a:extLst>
          </p:cNvPr>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Midterm Topics </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(this </a:t>
            </a:r>
            <a:r>
              <a:rPr lang="en-US" b="1" dirty="0">
                <a:solidFill>
                  <a:srgbClr val="0000FF"/>
                </a:solidFill>
                <a:latin typeface="Calibri" panose="020F0502020204030204"/>
              </a:rPr>
              <a:t>F</a:t>
            </a:r>
            <a:r>
              <a:rPr kumimoji="0" lang="en-US" sz="1800" b="1" i="0" u="none" strike="noStrike" kern="1200" cap="none" spc="0" normalizeH="0" baseline="0" noProof="0" dirty="0" err="1">
                <a:ln>
                  <a:noFill/>
                </a:ln>
                <a:solidFill>
                  <a:srgbClr val="0000FF"/>
                </a:solidFill>
                <a:effectLst/>
                <a:uLnTx/>
                <a:uFillTx/>
                <a:latin typeface="Calibri" panose="020F0502020204030204"/>
                <a:ea typeface="+mn-ea"/>
                <a:cs typeface="+mn-cs"/>
              </a:rPr>
              <a:t>riday</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lang="en-US" b="1" dirty="0">
                <a:solidFill>
                  <a:srgbClr val="0000FF"/>
                </a:solidFill>
                <a:latin typeface="Calibri" panose="020F0502020204030204"/>
              </a:rPr>
              <a:t>Feb</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lang="en-US" b="1" dirty="0">
                <a:solidFill>
                  <a:srgbClr val="0000FF"/>
                </a:solidFill>
                <a:latin typeface="Calibri" panose="020F0502020204030204"/>
              </a:rPr>
              <a:t>20</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633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302582"/>
            <a:ext cx="9144000" cy="1569660"/>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Doppler 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is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Line-of Sight Velocity Component</a:t>
            </a:r>
            <a:endParaRPr kumimoji="0" lang="en-US" sz="3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endParaRPr>
          </a:p>
        </p:txBody>
      </p:sp>
      <p:pic>
        <p:nvPicPr>
          <p:cNvPr id="33" name="Picture 32" descr="Composite Satellite Image of the Earth. North and South America are seen, as are the Atlantic and Pacific Oceans. Numerous cloud formations are scattered across the face of the globe."/>
          <p:cNvPicPr>
            <a:picLocks noGrp="1" noChangeAspect="1"/>
          </p:cNvPicPr>
          <p:nvPr/>
        </p:nvPicPr>
        <p:blipFill rotWithShape="1">
          <a:blip r:embed="rId2" cstate="print">
            <a:clrChange>
              <a:clrFrom>
                <a:srgbClr val="070707"/>
              </a:clrFrom>
              <a:clrTo>
                <a:srgbClr val="070707">
                  <a:alpha val="0"/>
                </a:srgbClr>
              </a:clrTo>
            </a:clrChange>
            <a:extLst>
              <a:ext uri="{28A0092B-C50C-407E-A947-70E740481C1C}">
                <a14:useLocalDpi xmlns:a14="http://schemas.microsoft.com/office/drawing/2010/main" val="0"/>
              </a:ext>
            </a:extLst>
          </a:blip>
          <a:srcRect l="23522" r="24282"/>
          <a:stretch/>
        </p:blipFill>
        <p:spPr>
          <a:xfrm>
            <a:off x="8007656" y="3340756"/>
            <a:ext cx="674702" cy="645643"/>
          </a:xfrm>
          <a:prstGeom prst="rect">
            <a:avLst/>
          </a:prstGeom>
        </p:spPr>
      </p:pic>
      <p:sp>
        <p:nvSpPr>
          <p:cNvPr id="34" name="Rectangle 33"/>
          <p:cNvSpPr/>
          <p:nvPr/>
        </p:nvSpPr>
        <p:spPr>
          <a:xfrm>
            <a:off x="6609424" y="6457890"/>
            <a:ext cx="241028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OpenStax</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Stockli</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Nelson, F.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Hasler</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NASA/GSFC/NOAA/USGS)</a:t>
            </a:r>
          </a:p>
        </p:txBody>
      </p:sp>
      <p:sp>
        <p:nvSpPr>
          <p:cNvPr id="35" name="Oval 34"/>
          <p:cNvSpPr/>
          <p:nvPr/>
        </p:nvSpPr>
        <p:spPr>
          <a:xfrm>
            <a:off x="1171851" y="3946858"/>
            <a:ext cx="1371600" cy="1371600"/>
          </a:xfrm>
          <a:prstGeom prst="ellipse">
            <a:avLst/>
          </a:prstGeom>
          <a:solidFill>
            <a:srgbClr val="FFC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27"/>
          <p:cNvGrpSpPr>
            <a:grpSpLocks/>
          </p:cNvGrpSpPr>
          <p:nvPr/>
        </p:nvGrpSpPr>
        <p:grpSpPr bwMode="auto">
          <a:xfrm rot="18660000" flipH="1">
            <a:off x="2622247" y="3305982"/>
            <a:ext cx="1214689" cy="360848"/>
            <a:chOff x="1440" y="3936"/>
            <a:chExt cx="1296" cy="240"/>
          </a:xfrm>
        </p:grpSpPr>
        <p:grpSp>
          <p:nvGrpSpPr>
            <p:cNvPr id="37" name="Group 328"/>
            <p:cNvGrpSpPr>
              <a:grpSpLocks/>
            </p:cNvGrpSpPr>
            <p:nvPr/>
          </p:nvGrpSpPr>
          <p:grpSpPr bwMode="auto">
            <a:xfrm>
              <a:off x="1440" y="3936"/>
              <a:ext cx="305" cy="224"/>
              <a:chOff x="1627" y="2058"/>
              <a:chExt cx="1354" cy="779"/>
            </a:xfrm>
          </p:grpSpPr>
          <p:sp>
            <p:nvSpPr>
              <p:cNvPr id="54"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33"/>
            <p:cNvGrpSpPr>
              <a:grpSpLocks/>
            </p:cNvGrpSpPr>
            <p:nvPr/>
          </p:nvGrpSpPr>
          <p:grpSpPr bwMode="auto">
            <a:xfrm>
              <a:off x="1750" y="3941"/>
              <a:ext cx="305" cy="224"/>
              <a:chOff x="1627" y="2058"/>
              <a:chExt cx="1354" cy="779"/>
            </a:xfrm>
          </p:grpSpPr>
          <p:sp>
            <p:nvSpPr>
              <p:cNvPr id="50"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38"/>
            <p:cNvGrpSpPr>
              <a:grpSpLocks/>
            </p:cNvGrpSpPr>
            <p:nvPr/>
          </p:nvGrpSpPr>
          <p:grpSpPr bwMode="auto">
            <a:xfrm>
              <a:off x="2058" y="3948"/>
              <a:ext cx="306" cy="224"/>
              <a:chOff x="1627" y="2058"/>
              <a:chExt cx="1354" cy="779"/>
            </a:xfrm>
          </p:grpSpPr>
          <p:sp>
            <p:nvSpPr>
              <p:cNvPr id="46"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43"/>
            <p:cNvGrpSpPr>
              <a:grpSpLocks/>
            </p:cNvGrpSpPr>
            <p:nvPr/>
          </p:nvGrpSpPr>
          <p:grpSpPr bwMode="auto">
            <a:xfrm>
              <a:off x="2366" y="3952"/>
              <a:ext cx="305" cy="224"/>
              <a:chOff x="1627" y="2058"/>
              <a:chExt cx="1354" cy="779"/>
            </a:xfrm>
          </p:grpSpPr>
          <p:sp>
            <p:nvSpPr>
              <p:cNvPr id="42"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 name="Straight Connector 10"/>
          <p:cNvCxnSpPr>
            <a:cxnSpLocks noChangeAspect="1"/>
          </p:cNvCxnSpPr>
          <p:nvPr/>
        </p:nvCxnSpPr>
        <p:spPr>
          <a:xfrm flipV="1">
            <a:off x="2592278" y="3781887"/>
            <a:ext cx="5370992" cy="745722"/>
          </a:xfrm>
          <a:prstGeom prst="line">
            <a:avLst/>
          </a:prstGeom>
          <a:ln w="254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88091" y="2183905"/>
            <a:ext cx="1562470" cy="1802165"/>
          </a:xfrm>
          <a:prstGeom prst="straightConnector1">
            <a:avLst/>
          </a:prstGeom>
          <a:ln w="2540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18693652">
            <a:off x="1829216" y="2876364"/>
            <a:ext cx="2154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star’s travel direction</a:t>
            </a:r>
          </a:p>
        </p:txBody>
      </p:sp>
      <p:grpSp>
        <p:nvGrpSpPr>
          <p:cNvPr id="60" name="Group 327"/>
          <p:cNvGrpSpPr>
            <a:grpSpLocks/>
          </p:cNvGrpSpPr>
          <p:nvPr/>
        </p:nvGrpSpPr>
        <p:grpSpPr bwMode="auto">
          <a:xfrm rot="18660000" flipH="1">
            <a:off x="-26069" y="5704502"/>
            <a:ext cx="1755608" cy="360848"/>
            <a:chOff x="1440" y="3936"/>
            <a:chExt cx="1296" cy="240"/>
          </a:xfrm>
        </p:grpSpPr>
        <p:grpSp>
          <p:nvGrpSpPr>
            <p:cNvPr id="61" name="Group 328"/>
            <p:cNvGrpSpPr>
              <a:grpSpLocks/>
            </p:cNvGrpSpPr>
            <p:nvPr/>
          </p:nvGrpSpPr>
          <p:grpSpPr bwMode="auto">
            <a:xfrm>
              <a:off x="1440" y="3936"/>
              <a:ext cx="305" cy="224"/>
              <a:chOff x="1627" y="2058"/>
              <a:chExt cx="1354" cy="779"/>
            </a:xfrm>
          </p:grpSpPr>
          <p:sp>
            <p:nvSpPr>
              <p:cNvPr id="78"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oup 333"/>
            <p:cNvGrpSpPr>
              <a:grpSpLocks/>
            </p:cNvGrpSpPr>
            <p:nvPr/>
          </p:nvGrpSpPr>
          <p:grpSpPr bwMode="auto">
            <a:xfrm>
              <a:off x="1750" y="3941"/>
              <a:ext cx="305" cy="224"/>
              <a:chOff x="1627" y="2058"/>
              <a:chExt cx="1354" cy="779"/>
            </a:xfrm>
          </p:grpSpPr>
          <p:sp>
            <p:nvSpPr>
              <p:cNvPr id="74"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Group 338"/>
            <p:cNvGrpSpPr>
              <a:grpSpLocks/>
            </p:cNvGrpSpPr>
            <p:nvPr/>
          </p:nvGrpSpPr>
          <p:grpSpPr bwMode="auto">
            <a:xfrm>
              <a:off x="2058" y="3948"/>
              <a:ext cx="306" cy="224"/>
              <a:chOff x="1627" y="2058"/>
              <a:chExt cx="1354" cy="779"/>
            </a:xfrm>
          </p:grpSpPr>
          <p:sp>
            <p:nvSpPr>
              <p:cNvPr id="70"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oup 343"/>
            <p:cNvGrpSpPr>
              <a:grpSpLocks/>
            </p:cNvGrpSpPr>
            <p:nvPr/>
          </p:nvGrpSpPr>
          <p:grpSpPr bwMode="auto">
            <a:xfrm>
              <a:off x="2366" y="3952"/>
              <a:ext cx="305" cy="224"/>
              <a:chOff x="1627" y="2058"/>
              <a:chExt cx="1354" cy="779"/>
            </a:xfrm>
          </p:grpSpPr>
          <p:sp>
            <p:nvSpPr>
              <p:cNvPr id="66"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327"/>
          <p:cNvGrpSpPr>
            <a:grpSpLocks/>
          </p:cNvGrpSpPr>
          <p:nvPr/>
        </p:nvGrpSpPr>
        <p:grpSpPr bwMode="auto">
          <a:xfrm rot="21166563" flipH="1">
            <a:off x="2507391" y="4225034"/>
            <a:ext cx="1446651" cy="360848"/>
            <a:chOff x="1440" y="3936"/>
            <a:chExt cx="1296" cy="240"/>
          </a:xfrm>
        </p:grpSpPr>
        <p:grpSp>
          <p:nvGrpSpPr>
            <p:cNvPr id="85" name="Group 328"/>
            <p:cNvGrpSpPr>
              <a:grpSpLocks/>
            </p:cNvGrpSpPr>
            <p:nvPr/>
          </p:nvGrpSpPr>
          <p:grpSpPr bwMode="auto">
            <a:xfrm>
              <a:off x="1440" y="3936"/>
              <a:ext cx="305" cy="224"/>
              <a:chOff x="1627" y="2058"/>
              <a:chExt cx="1354" cy="779"/>
            </a:xfrm>
          </p:grpSpPr>
          <p:sp>
            <p:nvSpPr>
              <p:cNvPr id="102"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333"/>
            <p:cNvGrpSpPr>
              <a:grpSpLocks/>
            </p:cNvGrpSpPr>
            <p:nvPr/>
          </p:nvGrpSpPr>
          <p:grpSpPr bwMode="auto">
            <a:xfrm>
              <a:off x="1750" y="3941"/>
              <a:ext cx="305" cy="224"/>
              <a:chOff x="1627" y="2058"/>
              <a:chExt cx="1354" cy="779"/>
            </a:xfrm>
          </p:grpSpPr>
          <p:sp>
            <p:nvSpPr>
              <p:cNvPr id="98"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338"/>
            <p:cNvGrpSpPr>
              <a:grpSpLocks/>
            </p:cNvGrpSpPr>
            <p:nvPr/>
          </p:nvGrpSpPr>
          <p:grpSpPr bwMode="auto">
            <a:xfrm>
              <a:off x="2058" y="3948"/>
              <a:ext cx="306" cy="224"/>
              <a:chOff x="1627" y="2058"/>
              <a:chExt cx="1354" cy="779"/>
            </a:xfrm>
          </p:grpSpPr>
          <p:sp>
            <p:nvSpPr>
              <p:cNvPr id="94"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oup 343"/>
            <p:cNvGrpSpPr>
              <a:grpSpLocks/>
            </p:cNvGrpSpPr>
            <p:nvPr/>
          </p:nvGrpSpPr>
          <p:grpSpPr bwMode="auto">
            <a:xfrm>
              <a:off x="2366" y="3952"/>
              <a:ext cx="305" cy="224"/>
              <a:chOff x="1627" y="2058"/>
              <a:chExt cx="1354" cy="779"/>
            </a:xfrm>
          </p:grpSpPr>
          <p:sp>
            <p:nvSpPr>
              <p:cNvPr id="90"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7" name="Arc 106"/>
          <p:cNvSpPr/>
          <p:nvPr/>
        </p:nvSpPr>
        <p:spPr>
          <a:xfrm rot="938582">
            <a:off x="2051081" y="3350044"/>
            <a:ext cx="1531263" cy="1624564"/>
          </a:xfrm>
          <a:prstGeom prst="arc">
            <a:avLst>
              <a:gd name="adj1" fmla="val 16200000"/>
              <a:gd name="adj2" fmla="val 32140"/>
            </a:avLst>
          </a:prstGeom>
          <a:ln w="254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8" name="TextBox 107"/>
              <p:cNvSpPr txBox="1"/>
              <p:nvPr/>
            </p:nvSpPr>
            <p:spPr>
              <a:xfrm>
                <a:off x="3617652" y="3577698"/>
                <a:ext cx="2510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2400" b="0" i="0" u="none" strike="noStrike" kern="1200" cap="none" spc="0" normalizeH="0" baseline="0" noProof="0" dirty="0">
                  <a:ln>
                    <a:noFill/>
                  </a:ln>
                  <a:solidFill>
                    <a:srgbClr val="FF00FF"/>
                  </a:solidFill>
                  <a:effectLst/>
                  <a:uLnTx/>
                  <a:uFillTx/>
                  <a:latin typeface="Calibri" panose="020F0502020204030204"/>
                  <a:ea typeface="+mn-ea"/>
                  <a:cs typeface="+mn-cs"/>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3617652" y="3577698"/>
                <a:ext cx="251094" cy="369332"/>
              </a:xfrm>
              <a:prstGeom prst="rect">
                <a:avLst/>
              </a:prstGeom>
              <a:blipFill rotWithShape="0">
                <a:blip r:embed="rId3"/>
                <a:stretch>
                  <a:fillRect l="-26190" r="-23810" b="-6667"/>
                </a:stretch>
              </a:blipFill>
            </p:spPr>
            <p:txBody>
              <a:bodyPr/>
              <a:lstStyle/>
              <a:p>
                <a:r>
                  <a:rPr lang="en-US">
                    <a:noFill/>
                  </a:rPr>
                  <a:t> </a:t>
                </a:r>
              </a:p>
            </p:txBody>
          </p:sp>
        </mc:Fallback>
      </mc:AlternateContent>
      <p:grpSp>
        <p:nvGrpSpPr>
          <p:cNvPr id="109" name="Group 327"/>
          <p:cNvGrpSpPr>
            <a:grpSpLocks/>
          </p:cNvGrpSpPr>
          <p:nvPr/>
        </p:nvGrpSpPr>
        <p:grpSpPr bwMode="auto">
          <a:xfrm rot="2051891" flipH="1">
            <a:off x="2348245" y="5305320"/>
            <a:ext cx="1655752" cy="360848"/>
            <a:chOff x="1440" y="3936"/>
            <a:chExt cx="1296" cy="240"/>
          </a:xfrm>
        </p:grpSpPr>
        <p:grpSp>
          <p:nvGrpSpPr>
            <p:cNvPr id="110" name="Group 328"/>
            <p:cNvGrpSpPr>
              <a:grpSpLocks/>
            </p:cNvGrpSpPr>
            <p:nvPr/>
          </p:nvGrpSpPr>
          <p:grpSpPr bwMode="auto">
            <a:xfrm>
              <a:off x="1440" y="3936"/>
              <a:ext cx="305" cy="224"/>
              <a:chOff x="1627" y="2058"/>
              <a:chExt cx="1354" cy="779"/>
            </a:xfrm>
          </p:grpSpPr>
          <p:sp>
            <p:nvSpPr>
              <p:cNvPr id="127"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333"/>
            <p:cNvGrpSpPr>
              <a:grpSpLocks/>
            </p:cNvGrpSpPr>
            <p:nvPr/>
          </p:nvGrpSpPr>
          <p:grpSpPr bwMode="auto">
            <a:xfrm>
              <a:off x="1750" y="3941"/>
              <a:ext cx="305" cy="224"/>
              <a:chOff x="1627" y="2058"/>
              <a:chExt cx="1354" cy="779"/>
            </a:xfrm>
          </p:grpSpPr>
          <p:sp>
            <p:nvSpPr>
              <p:cNvPr id="123"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oup 338"/>
            <p:cNvGrpSpPr>
              <a:grpSpLocks/>
            </p:cNvGrpSpPr>
            <p:nvPr/>
          </p:nvGrpSpPr>
          <p:grpSpPr bwMode="auto">
            <a:xfrm>
              <a:off x="2058" y="3948"/>
              <a:ext cx="306" cy="224"/>
              <a:chOff x="1627" y="2058"/>
              <a:chExt cx="1354" cy="779"/>
            </a:xfrm>
          </p:grpSpPr>
          <p:sp>
            <p:nvSpPr>
              <p:cNvPr id="119"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3" name="Group 343"/>
            <p:cNvGrpSpPr>
              <a:grpSpLocks/>
            </p:cNvGrpSpPr>
            <p:nvPr/>
          </p:nvGrpSpPr>
          <p:grpSpPr bwMode="auto">
            <a:xfrm>
              <a:off x="2366" y="3952"/>
              <a:ext cx="305" cy="224"/>
              <a:chOff x="1627" y="2058"/>
              <a:chExt cx="1354" cy="779"/>
            </a:xfrm>
          </p:grpSpPr>
          <p:sp>
            <p:nvSpPr>
              <p:cNvPr id="115"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31" name="TextBox 130"/>
              <p:cNvSpPr txBox="1"/>
              <p:nvPr/>
            </p:nvSpPr>
            <p:spPr>
              <a:xfrm rot="19624228">
                <a:off x="1970180" y="2534012"/>
                <a:ext cx="7872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𝑣</m:t>
                      </m:r>
                    </m:oMath>
                  </m:oMathPara>
                </a14:m>
                <a:endParaRPr kumimoji="0" lang="en-US" sz="4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131" name="TextBox 130"/>
              <p:cNvSpPr txBox="1">
                <a:spLocks noRot="1" noChangeAspect="1" noMove="1" noResize="1" noEditPoints="1" noAdjustHandles="1" noChangeArrowheads="1" noChangeShapeType="1" noTextEdit="1"/>
              </p:cNvSpPr>
              <p:nvPr/>
            </p:nvSpPr>
            <p:spPr>
              <a:xfrm rot="19624228">
                <a:off x="1970180" y="2534012"/>
                <a:ext cx="787289" cy="76944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p:cNvSpPr txBox="1"/>
              <p:nvPr/>
            </p:nvSpPr>
            <p:spPr>
              <a:xfrm rot="21116675">
                <a:off x="4235300" y="4075889"/>
                <a:ext cx="3110754" cy="595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𝑣</m:t>
                          </m:r>
                        </m:e>
                        <m:sub>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Cambria Math" panose="02040503050406030204" pitchFamily="18" charset="0"/>
                              <a:cs typeface="+mn-cs"/>
                            </a:rPr>
                            <m:t>∥</m:t>
                          </m:r>
                        </m:sub>
                      </m:sSub>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𝑣</m:t>
                      </m:r>
                      <m:func>
                        <m:funcPr>
                          <m:ctrlP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cos</m:t>
                          </m:r>
                        </m:fName>
                        <m:e>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Cambria Math" panose="02040503050406030204" pitchFamily="18" charset="0"/>
                              <a:cs typeface="+mn-cs"/>
                            </a:rPr>
                            <m:t>𝜃</m:t>
                          </m:r>
                        </m:e>
                      </m:func>
                    </m:oMath>
                  </m:oMathPara>
                </a14:m>
                <a:endParaRPr kumimoji="0" lang="en-US" sz="3200" b="0" i="0" u="none" strike="noStrike" kern="1200" cap="none" spc="0" normalizeH="0" baseline="0" noProof="0" dirty="0">
                  <a:ln>
                    <a:noFill/>
                  </a:ln>
                  <a:solidFill>
                    <a:srgbClr val="EA00EA"/>
                  </a:solidFill>
                  <a:effectLst/>
                  <a:uLnTx/>
                  <a:uFillTx/>
                  <a:latin typeface="Calibri" panose="020F0502020204030204"/>
                  <a:ea typeface="+mn-ea"/>
                  <a:cs typeface="+mn-cs"/>
                </a:endParaRPr>
              </a:p>
            </p:txBody>
          </p:sp>
        </mc:Choice>
        <mc:Fallback xmlns="">
          <p:sp>
            <p:nvSpPr>
              <p:cNvPr id="132" name="TextBox 131"/>
              <p:cNvSpPr txBox="1">
                <a:spLocks noRot="1" noChangeAspect="1" noMove="1" noResize="1" noEditPoints="1" noAdjustHandles="1" noChangeArrowheads="1" noChangeShapeType="1" noTextEdit="1"/>
              </p:cNvSpPr>
              <p:nvPr/>
            </p:nvSpPr>
            <p:spPr>
              <a:xfrm rot="21116675">
                <a:off x="4235300" y="4075889"/>
                <a:ext cx="3110754" cy="595228"/>
              </a:xfrm>
              <a:prstGeom prst="rect">
                <a:avLst/>
              </a:prstGeom>
              <a:blipFill rotWithShape="0">
                <a:blip r:embed="rId5"/>
                <a:stretch>
                  <a:fillRect/>
                </a:stretch>
              </a:blipFill>
            </p:spPr>
            <p:txBody>
              <a:bodyPr/>
              <a:lstStyle/>
              <a:p>
                <a:r>
                  <a:rPr lang="en-US">
                    <a:noFill/>
                  </a:rPr>
                  <a:t> </a:t>
                </a:r>
              </a:p>
            </p:txBody>
          </p:sp>
        </mc:Fallback>
      </mc:AlternateContent>
      <p:cxnSp>
        <p:nvCxnSpPr>
          <p:cNvPr id="133" name="Straight Connector 132"/>
          <p:cNvCxnSpPr>
            <a:cxnSpLocks noChangeAspect="1"/>
          </p:cNvCxnSpPr>
          <p:nvPr/>
        </p:nvCxnSpPr>
        <p:spPr>
          <a:xfrm rot="5400000" flipV="1">
            <a:off x="3139560" y="3164410"/>
            <a:ext cx="1933555" cy="268460"/>
          </a:xfrm>
          <a:prstGeom prst="line">
            <a:avLst/>
          </a:prstGeom>
          <a:ln w="25400">
            <a:solidFill>
              <a:srgbClr val="FF00FF"/>
            </a:solidFill>
            <a:prstDash val="sysDot"/>
            <a:tailEnd type="none" w="lg"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2584879" y="4564826"/>
            <a:ext cx="1621380" cy="221715"/>
          </a:xfrm>
          <a:prstGeom prst="straightConnector1">
            <a:avLst/>
          </a:prstGeom>
          <a:ln w="25400">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606858" y="4447714"/>
            <a:ext cx="536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star</a:t>
            </a:r>
          </a:p>
        </p:txBody>
      </p:sp>
      <p:sp>
        <p:nvSpPr>
          <p:cNvPr id="135" name="TextBox 134"/>
          <p:cNvSpPr txBox="1"/>
          <p:nvPr/>
        </p:nvSpPr>
        <p:spPr>
          <a:xfrm>
            <a:off x="8000278" y="3925410"/>
            <a:ext cx="682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Earth</a:t>
            </a:r>
          </a:p>
        </p:txBody>
      </p:sp>
      <p:sp>
        <p:nvSpPr>
          <p:cNvPr id="136" name="TextBox 135"/>
          <p:cNvSpPr txBox="1"/>
          <p:nvPr/>
        </p:nvSpPr>
        <p:spPr>
          <a:xfrm rot="21110519">
            <a:off x="5956915" y="3639843"/>
            <a:ext cx="1309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line-of-sight</a:t>
            </a:r>
          </a:p>
        </p:txBody>
      </p:sp>
    </p:spTree>
    <p:extLst>
      <p:ext uri="{BB962C8B-B14F-4D97-AF65-F5344CB8AC3E}">
        <p14:creationId xmlns:p14="http://schemas.microsoft.com/office/powerpoint/2010/main" val="2059893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302582"/>
            <a:ext cx="9144000" cy="1569660"/>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Doppler 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is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Line-of Sight Velocity Component</a:t>
            </a:r>
            <a:endParaRPr kumimoji="0" lang="en-US" sz="3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endParaRPr>
          </a:p>
        </p:txBody>
      </p:sp>
      <p:pic>
        <p:nvPicPr>
          <p:cNvPr id="33" name="Picture 32" descr="Composite Satellite Image of the Earth. North and South America are seen, as are the Atlantic and Pacific Oceans. Numerous cloud formations are scattered across the face of the globe."/>
          <p:cNvPicPr>
            <a:picLocks noGrp="1" noChangeAspect="1"/>
          </p:cNvPicPr>
          <p:nvPr/>
        </p:nvPicPr>
        <p:blipFill rotWithShape="1">
          <a:blip r:embed="rId2" cstate="print">
            <a:clrChange>
              <a:clrFrom>
                <a:srgbClr val="070707"/>
              </a:clrFrom>
              <a:clrTo>
                <a:srgbClr val="070707">
                  <a:alpha val="0"/>
                </a:srgbClr>
              </a:clrTo>
            </a:clrChange>
            <a:extLst>
              <a:ext uri="{28A0092B-C50C-407E-A947-70E740481C1C}">
                <a14:useLocalDpi xmlns:a14="http://schemas.microsoft.com/office/drawing/2010/main" val="0"/>
              </a:ext>
            </a:extLst>
          </a:blip>
          <a:srcRect l="23522" r="24282"/>
          <a:stretch/>
        </p:blipFill>
        <p:spPr>
          <a:xfrm>
            <a:off x="8007656" y="3340756"/>
            <a:ext cx="674702" cy="645643"/>
          </a:xfrm>
          <a:prstGeom prst="rect">
            <a:avLst/>
          </a:prstGeom>
        </p:spPr>
      </p:pic>
      <p:sp>
        <p:nvSpPr>
          <p:cNvPr id="34" name="Rectangle 33"/>
          <p:cNvSpPr/>
          <p:nvPr/>
        </p:nvSpPr>
        <p:spPr>
          <a:xfrm>
            <a:off x="6609424" y="6457890"/>
            <a:ext cx="241028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OpenStax</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Stockli</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Nelson, F.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Hasler</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NASA/GSFC/NOAA/USGS)</a:t>
            </a:r>
          </a:p>
        </p:txBody>
      </p:sp>
      <p:sp>
        <p:nvSpPr>
          <p:cNvPr id="35" name="Oval 34"/>
          <p:cNvSpPr/>
          <p:nvPr/>
        </p:nvSpPr>
        <p:spPr>
          <a:xfrm>
            <a:off x="1171851" y="3946858"/>
            <a:ext cx="1371600" cy="1371600"/>
          </a:xfrm>
          <a:prstGeom prst="ellipse">
            <a:avLst/>
          </a:prstGeom>
          <a:solidFill>
            <a:srgbClr val="FFC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27"/>
          <p:cNvGrpSpPr>
            <a:grpSpLocks/>
          </p:cNvGrpSpPr>
          <p:nvPr/>
        </p:nvGrpSpPr>
        <p:grpSpPr bwMode="auto">
          <a:xfrm rot="18660000" flipH="1">
            <a:off x="2622247" y="3305982"/>
            <a:ext cx="1214689" cy="360848"/>
            <a:chOff x="1440" y="3936"/>
            <a:chExt cx="1296" cy="240"/>
          </a:xfrm>
        </p:grpSpPr>
        <p:grpSp>
          <p:nvGrpSpPr>
            <p:cNvPr id="37" name="Group 328"/>
            <p:cNvGrpSpPr>
              <a:grpSpLocks/>
            </p:cNvGrpSpPr>
            <p:nvPr/>
          </p:nvGrpSpPr>
          <p:grpSpPr bwMode="auto">
            <a:xfrm>
              <a:off x="1440" y="3936"/>
              <a:ext cx="305" cy="224"/>
              <a:chOff x="1627" y="2058"/>
              <a:chExt cx="1354" cy="779"/>
            </a:xfrm>
          </p:grpSpPr>
          <p:sp>
            <p:nvSpPr>
              <p:cNvPr id="54"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33"/>
            <p:cNvGrpSpPr>
              <a:grpSpLocks/>
            </p:cNvGrpSpPr>
            <p:nvPr/>
          </p:nvGrpSpPr>
          <p:grpSpPr bwMode="auto">
            <a:xfrm>
              <a:off x="1750" y="3941"/>
              <a:ext cx="305" cy="224"/>
              <a:chOff x="1627" y="2058"/>
              <a:chExt cx="1354" cy="779"/>
            </a:xfrm>
          </p:grpSpPr>
          <p:sp>
            <p:nvSpPr>
              <p:cNvPr id="50"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38"/>
            <p:cNvGrpSpPr>
              <a:grpSpLocks/>
            </p:cNvGrpSpPr>
            <p:nvPr/>
          </p:nvGrpSpPr>
          <p:grpSpPr bwMode="auto">
            <a:xfrm>
              <a:off x="2058" y="3948"/>
              <a:ext cx="306" cy="224"/>
              <a:chOff x="1627" y="2058"/>
              <a:chExt cx="1354" cy="779"/>
            </a:xfrm>
          </p:grpSpPr>
          <p:sp>
            <p:nvSpPr>
              <p:cNvPr id="46"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43"/>
            <p:cNvGrpSpPr>
              <a:grpSpLocks/>
            </p:cNvGrpSpPr>
            <p:nvPr/>
          </p:nvGrpSpPr>
          <p:grpSpPr bwMode="auto">
            <a:xfrm>
              <a:off x="2366" y="3952"/>
              <a:ext cx="305" cy="224"/>
              <a:chOff x="1627" y="2058"/>
              <a:chExt cx="1354" cy="779"/>
            </a:xfrm>
          </p:grpSpPr>
          <p:sp>
            <p:nvSpPr>
              <p:cNvPr id="42"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 name="Straight Connector 10"/>
          <p:cNvCxnSpPr>
            <a:cxnSpLocks noChangeAspect="1"/>
          </p:cNvCxnSpPr>
          <p:nvPr/>
        </p:nvCxnSpPr>
        <p:spPr>
          <a:xfrm flipV="1">
            <a:off x="2592278" y="3781887"/>
            <a:ext cx="5370992" cy="745722"/>
          </a:xfrm>
          <a:prstGeom prst="line">
            <a:avLst/>
          </a:prstGeom>
          <a:ln w="254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88091" y="2183905"/>
            <a:ext cx="1562470" cy="1802165"/>
          </a:xfrm>
          <a:prstGeom prst="straightConnector1">
            <a:avLst/>
          </a:prstGeom>
          <a:ln w="2540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18693652">
            <a:off x="1829216" y="2876364"/>
            <a:ext cx="2154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star’s travel direction</a:t>
            </a:r>
          </a:p>
        </p:txBody>
      </p:sp>
      <p:grpSp>
        <p:nvGrpSpPr>
          <p:cNvPr id="60" name="Group 327"/>
          <p:cNvGrpSpPr>
            <a:grpSpLocks/>
          </p:cNvGrpSpPr>
          <p:nvPr/>
        </p:nvGrpSpPr>
        <p:grpSpPr bwMode="auto">
          <a:xfrm rot="18660000" flipH="1">
            <a:off x="-26069" y="5704502"/>
            <a:ext cx="1755608" cy="360848"/>
            <a:chOff x="1440" y="3936"/>
            <a:chExt cx="1296" cy="240"/>
          </a:xfrm>
        </p:grpSpPr>
        <p:grpSp>
          <p:nvGrpSpPr>
            <p:cNvPr id="61" name="Group 328"/>
            <p:cNvGrpSpPr>
              <a:grpSpLocks/>
            </p:cNvGrpSpPr>
            <p:nvPr/>
          </p:nvGrpSpPr>
          <p:grpSpPr bwMode="auto">
            <a:xfrm>
              <a:off x="1440" y="3936"/>
              <a:ext cx="305" cy="224"/>
              <a:chOff x="1627" y="2058"/>
              <a:chExt cx="1354" cy="779"/>
            </a:xfrm>
          </p:grpSpPr>
          <p:sp>
            <p:nvSpPr>
              <p:cNvPr id="78"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oup 333"/>
            <p:cNvGrpSpPr>
              <a:grpSpLocks/>
            </p:cNvGrpSpPr>
            <p:nvPr/>
          </p:nvGrpSpPr>
          <p:grpSpPr bwMode="auto">
            <a:xfrm>
              <a:off x="1750" y="3941"/>
              <a:ext cx="305" cy="224"/>
              <a:chOff x="1627" y="2058"/>
              <a:chExt cx="1354" cy="779"/>
            </a:xfrm>
          </p:grpSpPr>
          <p:sp>
            <p:nvSpPr>
              <p:cNvPr id="74"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Group 338"/>
            <p:cNvGrpSpPr>
              <a:grpSpLocks/>
            </p:cNvGrpSpPr>
            <p:nvPr/>
          </p:nvGrpSpPr>
          <p:grpSpPr bwMode="auto">
            <a:xfrm>
              <a:off x="2058" y="3948"/>
              <a:ext cx="306" cy="224"/>
              <a:chOff x="1627" y="2058"/>
              <a:chExt cx="1354" cy="779"/>
            </a:xfrm>
          </p:grpSpPr>
          <p:sp>
            <p:nvSpPr>
              <p:cNvPr id="70"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oup 343"/>
            <p:cNvGrpSpPr>
              <a:grpSpLocks/>
            </p:cNvGrpSpPr>
            <p:nvPr/>
          </p:nvGrpSpPr>
          <p:grpSpPr bwMode="auto">
            <a:xfrm>
              <a:off x="2366" y="3952"/>
              <a:ext cx="305" cy="224"/>
              <a:chOff x="1627" y="2058"/>
              <a:chExt cx="1354" cy="779"/>
            </a:xfrm>
          </p:grpSpPr>
          <p:sp>
            <p:nvSpPr>
              <p:cNvPr id="66"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327"/>
          <p:cNvGrpSpPr>
            <a:grpSpLocks/>
          </p:cNvGrpSpPr>
          <p:nvPr/>
        </p:nvGrpSpPr>
        <p:grpSpPr bwMode="auto">
          <a:xfrm rot="21166563" flipH="1">
            <a:off x="2507391" y="4225034"/>
            <a:ext cx="1446651" cy="360848"/>
            <a:chOff x="1440" y="3936"/>
            <a:chExt cx="1296" cy="240"/>
          </a:xfrm>
        </p:grpSpPr>
        <p:grpSp>
          <p:nvGrpSpPr>
            <p:cNvPr id="85" name="Group 328"/>
            <p:cNvGrpSpPr>
              <a:grpSpLocks/>
            </p:cNvGrpSpPr>
            <p:nvPr/>
          </p:nvGrpSpPr>
          <p:grpSpPr bwMode="auto">
            <a:xfrm>
              <a:off x="1440" y="3936"/>
              <a:ext cx="305" cy="224"/>
              <a:chOff x="1627" y="2058"/>
              <a:chExt cx="1354" cy="779"/>
            </a:xfrm>
          </p:grpSpPr>
          <p:sp>
            <p:nvSpPr>
              <p:cNvPr id="102"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333"/>
            <p:cNvGrpSpPr>
              <a:grpSpLocks/>
            </p:cNvGrpSpPr>
            <p:nvPr/>
          </p:nvGrpSpPr>
          <p:grpSpPr bwMode="auto">
            <a:xfrm>
              <a:off x="1750" y="3941"/>
              <a:ext cx="305" cy="224"/>
              <a:chOff x="1627" y="2058"/>
              <a:chExt cx="1354" cy="779"/>
            </a:xfrm>
          </p:grpSpPr>
          <p:sp>
            <p:nvSpPr>
              <p:cNvPr id="98"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338"/>
            <p:cNvGrpSpPr>
              <a:grpSpLocks/>
            </p:cNvGrpSpPr>
            <p:nvPr/>
          </p:nvGrpSpPr>
          <p:grpSpPr bwMode="auto">
            <a:xfrm>
              <a:off x="2058" y="3948"/>
              <a:ext cx="306" cy="224"/>
              <a:chOff x="1627" y="2058"/>
              <a:chExt cx="1354" cy="779"/>
            </a:xfrm>
          </p:grpSpPr>
          <p:sp>
            <p:nvSpPr>
              <p:cNvPr id="94"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oup 343"/>
            <p:cNvGrpSpPr>
              <a:grpSpLocks/>
            </p:cNvGrpSpPr>
            <p:nvPr/>
          </p:nvGrpSpPr>
          <p:grpSpPr bwMode="auto">
            <a:xfrm>
              <a:off x="2366" y="3952"/>
              <a:ext cx="305" cy="224"/>
              <a:chOff x="1627" y="2058"/>
              <a:chExt cx="1354" cy="779"/>
            </a:xfrm>
          </p:grpSpPr>
          <p:sp>
            <p:nvSpPr>
              <p:cNvPr id="90"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7" name="Arc 106"/>
          <p:cNvSpPr/>
          <p:nvPr/>
        </p:nvSpPr>
        <p:spPr>
          <a:xfrm rot="938582">
            <a:off x="2051081" y="3350044"/>
            <a:ext cx="1531263" cy="1624564"/>
          </a:xfrm>
          <a:prstGeom prst="arc">
            <a:avLst>
              <a:gd name="adj1" fmla="val 16200000"/>
              <a:gd name="adj2" fmla="val 32140"/>
            </a:avLst>
          </a:prstGeom>
          <a:ln w="254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08" name="TextBox 107"/>
              <p:cNvSpPr txBox="1"/>
              <p:nvPr/>
            </p:nvSpPr>
            <p:spPr>
              <a:xfrm>
                <a:off x="3617652" y="3577698"/>
                <a:ext cx="2510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2400" b="0" i="0" u="none" strike="noStrike" kern="1200" cap="none" spc="0" normalizeH="0" baseline="0" noProof="0" dirty="0">
                  <a:ln>
                    <a:noFill/>
                  </a:ln>
                  <a:solidFill>
                    <a:srgbClr val="FF00FF"/>
                  </a:solidFill>
                  <a:effectLst/>
                  <a:uLnTx/>
                  <a:uFillTx/>
                  <a:latin typeface="Calibri" panose="020F0502020204030204"/>
                  <a:ea typeface="+mn-ea"/>
                  <a:cs typeface="+mn-cs"/>
                </a:endParaRPr>
              </a:p>
            </p:txBody>
          </p:sp>
        </mc:Choice>
        <mc:Fallback>
          <p:sp>
            <p:nvSpPr>
              <p:cNvPr id="108" name="TextBox 107"/>
              <p:cNvSpPr txBox="1">
                <a:spLocks noRot="1" noChangeAspect="1" noMove="1" noResize="1" noEditPoints="1" noAdjustHandles="1" noChangeArrowheads="1" noChangeShapeType="1" noTextEdit="1"/>
              </p:cNvSpPr>
              <p:nvPr/>
            </p:nvSpPr>
            <p:spPr>
              <a:xfrm>
                <a:off x="3617652" y="3577698"/>
                <a:ext cx="251094" cy="369332"/>
              </a:xfrm>
              <a:prstGeom prst="rect">
                <a:avLst/>
              </a:prstGeom>
              <a:blipFill>
                <a:blip r:embed="rId3"/>
                <a:stretch>
                  <a:fillRect l="-26190" r="-23810" b="-6667"/>
                </a:stretch>
              </a:blipFill>
            </p:spPr>
            <p:txBody>
              <a:bodyPr/>
              <a:lstStyle/>
              <a:p>
                <a:r>
                  <a:rPr lang="en-US">
                    <a:noFill/>
                  </a:rPr>
                  <a:t> </a:t>
                </a:r>
              </a:p>
            </p:txBody>
          </p:sp>
        </mc:Fallback>
      </mc:AlternateContent>
      <p:grpSp>
        <p:nvGrpSpPr>
          <p:cNvPr id="109" name="Group 327"/>
          <p:cNvGrpSpPr>
            <a:grpSpLocks/>
          </p:cNvGrpSpPr>
          <p:nvPr/>
        </p:nvGrpSpPr>
        <p:grpSpPr bwMode="auto">
          <a:xfrm rot="2051891" flipH="1">
            <a:off x="2348245" y="5305320"/>
            <a:ext cx="1655752" cy="360848"/>
            <a:chOff x="1440" y="3936"/>
            <a:chExt cx="1296" cy="240"/>
          </a:xfrm>
        </p:grpSpPr>
        <p:grpSp>
          <p:nvGrpSpPr>
            <p:cNvPr id="110" name="Group 328"/>
            <p:cNvGrpSpPr>
              <a:grpSpLocks/>
            </p:cNvGrpSpPr>
            <p:nvPr/>
          </p:nvGrpSpPr>
          <p:grpSpPr bwMode="auto">
            <a:xfrm>
              <a:off x="1440" y="3936"/>
              <a:ext cx="305" cy="224"/>
              <a:chOff x="1627" y="2058"/>
              <a:chExt cx="1354" cy="779"/>
            </a:xfrm>
          </p:grpSpPr>
          <p:sp>
            <p:nvSpPr>
              <p:cNvPr id="127"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333"/>
            <p:cNvGrpSpPr>
              <a:grpSpLocks/>
            </p:cNvGrpSpPr>
            <p:nvPr/>
          </p:nvGrpSpPr>
          <p:grpSpPr bwMode="auto">
            <a:xfrm>
              <a:off x="1750" y="3941"/>
              <a:ext cx="305" cy="224"/>
              <a:chOff x="1627" y="2058"/>
              <a:chExt cx="1354" cy="779"/>
            </a:xfrm>
          </p:grpSpPr>
          <p:sp>
            <p:nvSpPr>
              <p:cNvPr id="123"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oup 338"/>
            <p:cNvGrpSpPr>
              <a:grpSpLocks/>
            </p:cNvGrpSpPr>
            <p:nvPr/>
          </p:nvGrpSpPr>
          <p:grpSpPr bwMode="auto">
            <a:xfrm>
              <a:off x="2058" y="3948"/>
              <a:ext cx="306" cy="224"/>
              <a:chOff x="1627" y="2058"/>
              <a:chExt cx="1354" cy="779"/>
            </a:xfrm>
          </p:grpSpPr>
          <p:sp>
            <p:nvSpPr>
              <p:cNvPr id="119"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3" name="Group 343"/>
            <p:cNvGrpSpPr>
              <a:grpSpLocks/>
            </p:cNvGrpSpPr>
            <p:nvPr/>
          </p:nvGrpSpPr>
          <p:grpSpPr bwMode="auto">
            <a:xfrm>
              <a:off x="2366" y="3952"/>
              <a:ext cx="305" cy="224"/>
              <a:chOff x="1627" y="2058"/>
              <a:chExt cx="1354" cy="779"/>
            </a:xfrm>
          </p:grpSpPr>
          <p:sp>
            <p:nvSpPr>
              <p:cNvPr id="115"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mc:Choice xmlns:a14="http://schemas.microsoft.com/office/drawing/2010/main" Requires="a14">
          <p:sp>
            <p:nvSpPr>
              <p:cNvPr id="131" name="TextBox 130"/>
              <p:cNvSpPr txBox="1"/>
              <p:nvPr/>
            </p:nvSpPr>
            <p:spPr>
              <a:xfrm rot="19624228">
                <a:off x="1970180" y="2534012"/>
                <a:ext cx="7872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𝑣</m:t>
                      </m:r>
                    </m:oMath>
                  </m:oMathPara>
                </a14:m>
                <a:endParaRPr kumimoji="0" lang="en-US" sz="4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p:sp>
            <p:nvSpPr>
              <p:cNvPr id="131" name="TextBox 130"/>
              <p:cNvSpPr txBox="1">
                <a:spLocks noRot="1" noChangeAspect="1" noMove="1" noResize="1" noEditPoints="1" noAdjustHandles="1" noChangeArrowheads="1" noChangeShapeType="1" noTextEdit="1"/>
              </p:cNvSpPr>
              <p:nvPr/>
            </p:nvSpPr>
            <p:spPr>
              <a:xfrm rot="19624228">
                <a:off x="1970180" y="2534012"/>
                <a:ext cx="787289" cy="7694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2" name="TextBox 131"/>
              <p:cNvSpPr txBox="1"/>
              <p:nvPr/>
            </p:nvSpPr>
            <p:spPr>
              <a:xfrm rot="21116675">
                <a:off x="4235300" y="4075889"/>
                <a:ext cx="3110754" cy="595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𝑣</m:t>
                          </m:r>
                        </m:e>
                        <m:sub>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Cambria Math" panose="02040503050406030204" pitchFamily="18" charset="0"/>
                              <a:cs typeface="+mn-cs"/>
                            </a:rPr>
                            <m:t>∥</m:t>
                          </m:r>
                        </m:sub>
                      </m:sSub>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𝑣</m:t>
                      </m:r>
                      <m:func>
                        <m:funcPr>
                          <m:ctrlP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smtClean="0">
                              <a:ln>
                                <a:noFill/>
                              </a:ln>
                              <a:solidFill>
                                <a:srgbClr val="EA00EA"/>
                              </a:solidFill>
                              <a:effectLst/>
                              <a:uLnTx/>
                              <a:uFillTx/>
                              <a:latin typeface="Cambria Math" panose="02040503050406030204" pitchFamily="18" charset="0"/>
                              <a:ea typeface="+mn-ea"/>
                              <a:cs typeface="+mn-cs"/>
                            </a:rPr>
                            <m:t>cos</m:t>
                          </m:r>
                        </m:fName>
                        <m:e>
                          <m:r>
                            <a:rPr kumimoji="0" lang="en-US" sz="3200" b="0" i="1" u="none" strike="noStrike" kern="1200" cap="none" spc="0" normalizeH="0" baseline="0" noProof="0" smtClean="0">
                              <a:ln>
                                <a:noFill/>
                              </a:ln>
                              <a:solidFill>
                                <a:srgbClr val="EA00EA"/>
                              </a:solidFill>
                              <a:effectLst/>
                              <a:uLnTx/>
                              <a:uFillTx/>
                              <a:latin typeface="Cambria Math" panose="02040503050406030204" pitchFamily="18" charset="0"/>
                              <a:ea typeface="Cambria Math" panose="02040503050406030204" pitchFamily="18" charset="0"/>
                              <a:cs typeface="+mn-cs"/>
                            </a:rPr>
                            <m:t>𝜃</m:t>
                          </m:r>
                        </m:e>
                      </m:func>
                    </m:oMath>
                  </m:oMathPara>
                </a14:m>
                <a:endParaRPr kumimoji="0" lang="en-US" sz="3200" b="0" i="0" u="none" strike="noStrike" kern="1200" cap="none" spc="0" normalizeH="0" baseline="0" noProof="0" dirty="0">
                  <a:ln>
                    <a:noFill/>
                  </a:ln>
                  <a:solidFill>
                    <a:srgbClr val="EA00EA"/>
                  </a:solidFill>
                  <a:effectLst/>
                  <a:uLnTx/>
                  <a:uFillTx/>
                  <a:latin typeface="Calibri" panose="020F0502020204030204"/>
                  <a:ea typeface="+mn-ea"/>
                  <a:cs typeface="+mn-cs"/>
                </a:endParaRPr>
              </a:p>
            </p:txBody>
          </p:sp>
        </mc:Choice>
        <mc:Fallback>
          <p:sp>
            <p:nvSpPr>
              <p:cNvPr id="132" name="TextBox 131"/>
              <p:cNvSpPr txBox="1">
                <a:spLocks noRot="1" noChangeAspect="1" noMove="1" noResize="1" noEditPoints="1" noAdjustHandles="1" noChangeArrowheads="1" noChangeShapeType="1" noTextEdit="1"/>
              </p:cNvSpPr>
              <p:nvPr/>
            </p:nvSpPr>
            <p:spPr>
              <a:xfrm rot="21116675">
                <a:off x="4235300" y="4075889"/>
                <a:ext cx="3110754" cy="595228"/>
              </a:xfrm>
              <a:prstGeom prst="rect">
                <a:avLst/>
              </a:prstGeom>
              <a:blipFill>
                <a:blip r:embed="rId5"/>
                <a:stretch>
                  <a:fillRect/>
                </a:stretch>
              </a:blipFill>
            </p:spPr>
            <p:txBody>
              <a:bodyPr/>
              <a:lstStyle/>
              <a:p>
                <a:r>
                  <a:rPr lang="en-US">
                    <a:noFill/>
                  </a:rPr>
                  <a:t> </a:t>
                </a:r>
              </a:p>
            </p:txBody>
          </p:sp>
        </mc:Fallback>
      </mc:AlternateContent>
      <p:cxnSp>
        <p:nvCxnSpPr>
          <p:cNvPr id="133" name="Straight Connector 132"/>
          <p:cNvCxnSpPr>
            <a:cxnSpLocks noChangeAspect="1"/>
          </p:cNvCxnSpPr>
          <p:nvPr/>
        </p:nvCxnSpPr>
        <p:spPr>
          <a:xfrm rot="5400000" flipV="1">
            <a:off x="3139560" y="3164410"/>
            <a:ext cx="1933555" cy="268460"/>
          </a:xfrm>
          <a:prstGeom prst="line">
            <a:avLst/>
          </a:prstGeom>
          <a:ln w="25400">
            <a:solidFill>
              <a:srgbClr val="FF00FF"/>
            </a:solidFill>
            <a:prstDash val="sysDot"/>
            <a:tailEnd type="none" w="lg"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2584879" y="4564826"/>
            <a:ext cx="1621380" cy="221715"/>
          </a:xfrm>
          <a:prstGeom prst="straightConnector1">
            <a:avLst/>
          </a:prstGeom>
          <a:ln w="25400">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606858" y="4447714"/>
            <a:ext cx="536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star</a:t>
            </a:r>
          </a:p>
        </p:txBody>
      </p:sp>
      <p:sp>
        <p:nvSpPr>
          <p:cNvPr id="135" name="TextBox 134"/>
          <p:cNvSpPr txBox="1"/>
          <p:nvPr/>
        </p:nvSpPr>
        <p:spPr>
          <a:xfrm>
            <a:off x="8000278" y="3925410"/>
            <a:ext cx="682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Earth</a:t>
            </a:r>
          </a:p>
        </p:txBody>
      </p:sp>
      <p:sp>
        <p:nvSpPr>
          <p:cNvPr id="136" name="TextBox 135"/>
          <p:cNvSpPr txBox="1"/>
          <p:nvPr/>
        </p:nvSpPr>
        <p:spPr>
          <a:xfrm rot="21110519">
            <a:off x="5956915" y="3639843"/>
            <a:ext cx="1309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line-of-sight</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34074B1-E718-C2F1-16DC-273092629419}"/>
                  </a:ext>
                </a:extLst>
              </p:cNvPr>
              <p:cNvSpPr txBox="1"/>
              <p:nvPr/>
            </p:nvSpPr>
            <p:spPr>
              <a:xfrm>
                <a:off x="5963756" y="5422645"/>
                <a:ext cx="2577244" cy="89466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den>
                      </m:f>
                      <m: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ctrlPr>
                        </m:fPr>
                        <m:num>
                          <m:sSub>
                            <m:sSubPr>
                              <m:ctrlP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t>𝑣</m:t>
                              </m:r>
                            </m:e>
                            <m:sub>
                              <m: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m:t>
                              </m:r>
                            </m:sub>
                          </m:sSub>
                        </m:num>
                        <m:den>
                          <m: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t>𝑐</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2" name="TextBox 1">
                <a:extLst>
                  <a:ext uri="{FF2B5EF4-FFF2-40B4-BE49-F238E27FC236}">
                    <a16:creationId xmlns:a16="http://schemas.microsoft.com/office/drawing/2014/main" id="{B34074B1-E718-C2F1-16DC-273092629419}"/>
                  </a:ext>
                </a:extLst>
              </p:cNvPr>
              <p:cNvSpPr txBox="1">
                <a:spLocks noRot="1" noChangeAspect="1" noMove="1" noResize="1" noEditPoints="1" noAdjustHandles="1" noChangeArrowheads="1" noChangeShapeType="1" noTextEdit="1"/>
              </p:cNvSpPr>
              <p:nvPr/>
            </p:nvSpPr>
            <p:spPr>
              <a:xfrm>
                <a:off x="5963756" y="5422645"/>
                <a:ext cx="2577244" cy="894669"/>
              </a:xfrm>
              <a:prstGeom prst="rect">
                <a:avLst/>
              </a:prstGeom>
              <a:blipFill>
                <a:blip r:embed="rId6"/>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465A0DD-B511-BDC0-23E3-59EC7CE35F22}"/>
              </a:ext>
            </a:extLst>
          </p:cNvPr>
          <p:cNvSpPr txBox="1"/>
          <p:nvPr/>
        </p:nvSpPr>
        <p:spPr>
          <a:xfrm>
            <a:off x="5676139" y="4972542"/>
            <a:ext cx="3221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Doppler frequency shift:</a:t>
            </a:r>
          </a:p>
        </p:txBody>
      </p:sp>
      <p:sp>
        <p:nvSpPr>
          <p:cNvPr id="5" name="Rectangle 4">
            <a:extLst>
              <a:ext uri="{FF2B5EF4-FFF2-40B4-BE49-F238E27FC236}">
                <a16:creationId xmlns:a16="http://schemas.microsoft.com/office/drawing/2014/main" id="{AB11ADDB-C5E9-5EB0-A83A-A3E9090494A0}"/>
              </a:ext>
            </a:extLst>
          </p:cNvPr>
          <p:cNvSpPr/>
          <p:nvPr/>
        </p:nvSpPr>
        <p:spPr>
          <a:xfrm>
            <a:off x="5598118" y="4903951"/>
            <a:ext cx="3417200" cy="1524326"/>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9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FF0000"/>
                </a:solidFill>
                <a:effectLst>
                  <a:outerShdw blurRad="38100" dist="38100" dir="2700000" algn="tl">
                    <a:srgbClr val="000000"/>
                  </a:outerShdw>
                </a:effectLst>
              </a:rPr>
              <a:t>Doppler Shifts for Rotating Sources</a:t>
            </a:r>
            <a:endParaRPr lang="en-US" sz="3200" dirty="0">
              <a:solidFill>
                <a:srgbClr val="FF0000"/>
              </a:solidFill>
              <a:effectLst>
                <a:outerShdw blurRad="38100" dist="38100" dir="2700000" algn="tl">
                  <a:srgbClr val="000000"/>
                </a:outerShdw>
              </a:effectLst>
            </a:endParaRPr>
          </a:p>
        </p:txBody>
      </p:sp>
      <p:grpSp>
        <p:nvGrpSpPr>
          <p:cNvPr id="2" name="Group 1"/>
          <p:cNvGrpSpPr>
            <a:grpSpLocks noChangeAspect="1"/>
          </p:cNvGrpSpPr>
          <p:nvPr/>
        </p:nvGrpSpPr>
        <p:grpSpPr>
          <a:xfrm>
            <a:off x="1171850" y="1745194"/>
            <a:ext cx="1841384" cy="1841383"/>
            <a:chOff x="1171851" y="3946858"/>
            <a:chExt cx="1371600" cy="1371600"/>
          </a:xfrm>
        </p:grpSpPr>
        <p:sp>
          <p:nvSpPr>
            <p:cNvPr id="3" name="Oval 2"/>
            <p:cNvSpPr/>
            <p:nvPr/>
          </p:nvSpPr>
          <p:spPr>
            <a:xfrm>
              <a:off x="1171851" y="3946858"/>
              <a:ext cx="1371600" cy="1371600"/>
            </a:xfrm>
            <a:prstGeom prst="ellipse">
              <a:avLst/>
            </a:prstGeom>
            <a:solidFill>
              <a:srgbClr val="FFC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0893" y="4388199"/>
              <a:ext cx="702387" cy="487205"/>
            </a:xfrm>
            <a:prstGeom prst="rect">
              <a:avLst/>
            </a:prstGeom>
            <a:noFill/>
          </p:spPr>
          <p:txBody>
            <a:bodyPr wrap="square" rtlCol="0">
              <a:spAutoFit/>
            </a:bodyPr>
            <a:lstStyle/>
            <a:p>
              <a:pPr algn="ctr"/>
              <a:r>
                <a:rPr lang="en-US" dirty="0"/>
                <a:t>rotating star</a:t>
              </a:r>
            </a:p>
          </p:txBody>
        </p:sp>
      </p:grpSp>
      <p:grpSp>
        <p:nvGrpSpPr>
          <p:cNvPr id="50" name="Group 327"/>
          <p:cNvGrpSpPr>
            <a:grpSpLocks/>
          </p:cNvGrpSpPr>
          <p:nvPr/>
        </p:nvGrpSpPr>
        <p:grpSpPr bwMode="auto">
          <a:xfrm flipH="1">
            <a:off x="3067337" y="2428954"/>
            <a:ext cx="1655752" cy="360848"/>
            <a:chOff x="1440" y="3936"/>
            <a:chExt cx="1296" cy="240"/>
          </a:xfrm>
        </p:grpSpPr>
        <p:grpSp>
          <p:nvGrpSpPr>
            <p:cNvPr id="51" name="Group 328"/>
            <p:cNvGrpSpPr>
              <a:grpSpLocks/>
            </p:cNvGrpSpPr>
            <p:nvPr/>
          </p:nvGrpSpPr>
          <p:grpSpPr bwMode="auto">
            <a:xfrm>
              <a:off x="1440" y="3936"/>
              <a:ext cx="305" cy="224"/>
              <a:chOff x="1627" y="2058"/>
              <a:chExt cx="1354" cy="779"/>
            </a:xfrm>
          </p:grpSpPr>
          <p:sp>
            <p:nvSpPr>
              <p:cNvPr id="68"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9"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0"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2" name="Group 333"/>
            <p:cNvGrpSpPr>
              <a:grpSpLocks/>
            </p:cNvGrpSpPr>
            <p:nvPr/>
          </p:nvGrpSpPr>
          <p:grpSpPr bwMode="auto">
            <a:xfrm>
              <a:off x="1750" y="3941"/>
              <a:ext cx="305" cy="224"/>
              <a:chOff x="1627" y="2058"/>
              <a:chExt cx="1354" cy="779"/>
            </a:xfrm>
          </p:grpSpPr>
          <p:sp>
            <p:nvSpPr>
              <p:cNvPr id="64"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6"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7"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3" name="Group 338"/>
            <p:cNvGrpSpPr>
              <a:grpSpLocks/>
            </p:cNvGrpSpPr>
            <p:nvPr/>
          </p:nvGrpSpPr>
          <p:grpSpPr bwMode="auto">
            <a:xfrm>
              <a:off x="2058" y="3948"/>
              <a:ext cx="306" cy="224"/>
              <a:chOff x="1627" y="2058"/>
              <a:chExt cx="1354" cy="779"/>
            </a:xfrm>
          </p:grpSpPr>
          <p:sp>
            <p:nvSpPr>
              <p:cNvPr id="60"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1"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2"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3"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4" name="Group 343"/>
            <p:cNvGrpSpPr>
              <a:grpSpLocks/>
            </p:cNvGrpSpPr>
            <p:nvPr/>
          </p:nvGrpSpPr>
          <p:grpSpPr bwMode="auto">
            <a:xfrm>
              <a:off x="2366" y="3952"/>
              <a:ext cx="305" cy="224"/>
              <a:chOff x="1627" y="2058"/>
              <a:chExt cx="1354" cy="779"/>
            </a:xfrm>
          </p:grpSpPr>
          <p:sp>
            <p:nvSpPr>
              <p:cNvPr id="56"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7"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8"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9"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55"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72" name="Curved Left Arrow 71"/>
          <p:cNvSpPr/>
          <p:nvPr/>
        </p:nvSpPr>
        <p:spPr>
          <a:xfrm rot="10800000">
            <a:off x="1464814" y="1944208"/>
            <a:ext cx="550418" cy="13760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Straight Arrow Connector 73"/>
          <p:cNvCxnSpPr/>
          <p:nvPr/>
        </p:nvCxnSpPr>
        <p:spPr>
          <a:xfrm>
            <a:off x="2139518" y="1961964"/>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2531615" y="2629270"/>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a:off x="1538796" y="3411985"/>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099569" y="1526958"/>
                <a:ext cx="898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𝑟𝑜𝑡𝑎𝑡𝑖𝑜𝑛</m:t>
                          </m:r>
                        </m:sub>
                      </m:sSub>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2099569" y="1526958"/>
                <a:ext cx="898259" cy="276999"/>
              </a:xfrm>
              <a:prstGeom prst="rect">
                <a:avLst/>
              </a:prstGeom>
              <a:blipFill rotWithShape="0">
                <a:blip r:embed="rId2"/>
                <a:stretch>
                  <a:fillRect l="-3378" r="-270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497367" y="3454892"/>
                <a:ext cx="898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𝑟𝑜𝑡𝑎𝑡𝑖𝑜𝑛</m:t>
                          </m:r>
                        </m:sub>
                      </m:sSub>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1497367" y="3454892"/>
                <a:ext cx="898259" cy="276999"/>
              </a:xfrm>
              <a:prstGeom prst="rect">
                <a:avLst/>
              </a:prstGeom>
              <a:blipFill rotWithShape="0">
                <a:blip r:embed="rId3"/>
                <a:stretch>
                  <a:fillRect l="-3401" r="-2721" b="-17778"/>
                </a:stretch>
              </a:blipFill>
            </p:spPr>
            <p:txBody>
              <a:bodyPr/>
              <a:lstStyle/>
              <a:p>
                <a:r>
                  <a:rPr lang="en-US">
                    <a:noFill/>
                  </a:rPr>
                  <a:t> </a:t>
                </a:r>
              </a:p>
            </p:txBody>
          </p:sp>
        </mc:Fallback>
      </mc:AlternateContent>
      <p:sp>
        <p:nvSpPr>
          <p:cNvPr id="81" name="TextBox 80"/>
          <p:cNvSpPr txBox="1"/>
          <p:nvPr/>
        </p:nvSpPr>
        <p:spPr>
          <a:xfrm>
            <a:off x="4717003" y="2399930"/>
            <a:ext cx="893193" cy="369332"/>
          </a:xfrm>
          <a:prstGeom prst="rect">
            <a:avLst/>
          </a:prstGeom>
          <a:noFill/>
        </p:spPr>
        <p:txBody>
          <a:bodyPr wrap="none" rtlCol="0">
            <a:spAutoFit/>
          </a:bodyPr>
          <a:lstStyle/>
          <a:p>
            <a:r>
              <a:rPr lang="en-US" dirty="0">
                <a:solidFill>
                  <a:srgbClr val="FF9900"/>
                </a:solidFill>
              </a:rPr>
              <a:t>no shift</a:t>
            </a:r>
          </a:p>
        </p:txBody>
      </p:sp>
      <p:grpSp>
        <p:nvGrpSpPr>
          <p:cNvPr id="85" name="Group 84"/>
          <p:cNvGrpSpPr/>
          <p:nvPr/>
        </p:nvGrpSpPr>
        <p:grpSpPr>
          <a:xfrm>
            <a:off x="3119398" y="1406654"/>
            <a:ext cx="4519139" cy="573416"/>
            <a:chOff x="3217052" y="2791573"/>
            <a:chExt cx="4519139" cy="573416"/>
          </a:xfrm>
        </p:grpSpPr>
        <p:grpSp>
          <p:nvGrpSpPr>
            <p:cNvPr id="6" name="Group 327"/>
            <p:cNvGrpSpPr>
              <a:grpSpLocks/>
            </p:cNvGrpSpPr>
            <p:nvPr/>
          </p:nvGrpSpPr>
          <p:grpSpPr bwMode="auto">
            <a:xfrm flipH="1">
              <a:off x="3217052" y="3004141"/>
              <a:ext cx="1214689" cy="360848"/>
              <a:chOff x="1440" y="3936"/>
              <a:chExt cx="1296" cy="240"/>
            </a:xfrm>
          </p:grpSpPr>
          <p:grpSp>
            <p:nvGrpSpPr>
              <p:cNvPr id="7" name="Group 328"/>
              <p:cNvGrpSpPr>
                <a:grpSpLocks/>
              </p:cNvGrpSpPr>
              <p:nvPr/>
            </p:nvGrpSpPr>
            <p:grpSpPr bwMode="auto">
              <a:xfrm>
                <a:off x="1440" y="3936"/>
                <a:ext cx="305" cy="224"/>
                <a:chOff x="1627" y="2058"/>
                <a:chExt cx="1354" cy="779"/>
              </a:xfrm>
            </p:grpSpPr>
            <p:sp>
              <p:nvSpPr>
                <p:cNvPr id="24"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5"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6"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7"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8" name="Group 333"/>
              <p:cNvGrpSpPr>
                <a:grpSpLocks/>
              </p:cNvGrpSpPr>
              <p:nvPr/>
            </p:nvGrpSpPr>
            <p:grpSpPr bwMode="auto">
              <a:xfrm>
                <a:off x="1750" y="3941"/>
                <a:ext cx="305" cy="224"/>
                <a:chOff x="1627" y="2058"/>
                <a:chExt cx="1354" cy="779"/>
              </a:xfrm>
            </p:grpSpPr>
            <p:sp>
              <p:nvSpPr>
                <p:cNvPr id="20"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3"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9" name="Group 338"/>
              <p:cNvGrpSpPr>
                <a:grpSpLocks/>
              </p:cNvGrpSpPr>
              <p:nvPr/>
            </p:nvGrpSpPr>
            <p:grpSpPr bwMode="auto">
              <a:xfrm>
                <a:off x="2058" y="3948"/>
                <a:ext cx="306" cy="224"/>
                <a:chOff x="1627" y="2058"/>
                <a:chExt cx="1354" cy="779"/>
              </a:xfrm>
            </p:grpSpPr>
            <p:sp>
              <p:nvSpPr>
                <p:cNvPr id="16"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7"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9"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10" name="Group 343"/>
              <p:cNvGrpSpPr>
                <a:grpSpLocks/>
              </p:cNvGrpSpPr>
              <p:nvPr/>
            </p:nvGrpSpPr>
            <p:grpSpPr bwMode="auto">
              <a:xfrm>
                <a:off x="2366" y="3952"/>
                <a:ext cx="305" cy="224"/>
                <a:chOff x="1627" y="2058"/>
                <a:chExt cx="1354" cy="779"/>
              </a:xfrm>
            </p:grpSpPr>
            <p:sp>
              <p:nvSpPr>
                <p:cNvPr id="12"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5"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1"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77" name="TextBox 76"/>
            <p:cNvSpPr txBox="1"/>
            <p:nvPr/>
          </p:nvSpPr>
          <p:spPr>
            <a:xfrm>
              <a:off x="4447713" y="2920753"/>
              <a:ext cx="1296252" cy="369332"/>
            </a:xfrm>
            <a:prstGeom prst="rect">
              <a:avLst/>
            </a:prstGeom>
            <a:noFill/>
          </p:spPr>
          <p:txBody>
            <a:bodyPr wrap="none" rtlCol="0">
              <a:spAutoFit/>
            </a:bodyPr>
            <a:lstStyle/>
            <a:p>
              <a:r>
                <a:rPr lang="en-US" dirty="0">
                  <a:solidFill>
                    <a:srgbClr val="0000FF"/>
                  </a:solidFill>
                </a:rPr>
                <a:t>blue shifted</a:t>
              </a:r>
            </a:p>
          </p:txBody>
        </p:sp>
        <mc:AlternateContent xmlns:mc="http://schemas.openxmlformats.org/markup-compatibility/2006" xmlns:a14="http://schemas.microsoft.com/office/drawing/2010/main">
          <mc:Choice Requires="a14">
            <p:sp>
              <p:nvSpPr>
                <p:cNvPr id="82" name="Rectangle 81"/>
                <p:cNvSpPr/>
                <p:nvPr/>
              </p:nvSpPr>
              <p:spPr>
                <a:xfrm>
                  <a:off x="5689349" y="2791573"/>
                  <a:ext cx="204684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0000FF"/>
                                </a:solidFill>
                                <a:latin typeface="Cambria Math" panose="02040503050406030204" pitchFamily="18" charset="0"/>
                                <a:ea typeface="Cambria Math" panose="02040503050406030204" pitchFamily="18" charset="0"/>
                              </a:rPr>
                            </m:ctrlPr>
                          </m:sSupPr>
                          <m:e>
                            <m:r>
                              <a:rPr lang="en-US" sz="2800" i="1" smtClean="0">
                                <a:solidFill>
                                  <a:srgbClr val="0000FF"/>
                                </a:solidFill>
                                <a:latin typeface="Cambria Math" panose="02040503050406030204" pitchFamily="18" charset="0"/>
                                <a:ea typeface="Cambria Math" panose="02040503050406030204" pitchFamily="18" charset="0"/>
                              </a:rPr>
                              <m:t>𝜆</m:t>
                            </m:r>
                          </m:e>
                          <m:sup>
                            <m:r>
                              <a:rPr lang="en-US" sz="2800" b="0" i="1" smtClean="0">
                                <a:solidFill>
                                  <a:srgbClr val="0000FF"/>
                                </a:solidFill>
                                <a:latin typeface="Cambria Math" panose="02040503050406030204" pitchFamily="18" charset="0"/>
                                <a:ea typeface="Cambria Math" panose="02040503050406030204" pitchFamily="18" charset="0"/>
                              </a:rPr>
                              <m:t>′</m:t>
                            </m:r>
                          </m:sup>
                        </m:sSup>
                        <m:r>
                          <a:rPr lang="en-US" sz="2800" b="0" i="1" smtClean="0">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𝜆</m:t>
                        </m:r>
                        <m:r>
                          <a:rPr lang="en-US" sz="2800" b="0" i="1" smtClean="0">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𝜆</m:t>
                        </m:r>
                      </m:oMath>
                    </m:oMathPara>
                  </a14:m>
                  <a:endParaRPr lang="en-US" sz="2800" dirty="0">
                    <a:solidFill>
                      <a:srgbClr val="0000FF"/>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5689349" y="2791573"/>
                  <a:ext cx="2046842" cy="523220"/>
                </a:xfrm>
                <a:prstGeom prst="rect">
                  <a:avLst/>
                </a:prstGeom>
                <a:blipFill rotWithShape="0">
                  <a:blip r:embed="rId4"/>
                  <a:stretch>
                    <a:fillRect/>
                  </a:stretch>
                </a:blipFill>
              </p:spPr>
              <p:txBody>
                <a:bodyPr/>
                <a:lstStyle/>
                <a:p>
                  <a:r>
                    <a:rPr lang="en-US">
                      <a:noFill/>
                    </a:rPr>
                    <a:t> </a:t>
                  </a:r>
                </a:p>
              </p:txBody>
            </p:sp>
          </mc:Fallback>
        </mc:AlternateContent>
      </p:grpSp>
      <p:grpSp>
        <p:nvGrpSpPr>
          <p:cNvPr id="86" name="Group 85"/>
          <p:cNvGrpSpPr/>
          <p:nvPr/>
        </p:nvGrpSpPr>
        <p:grpSpPr>
          <a:xfrm>
            <a:off x="2717131" y="3148161"/>
            <a:ext cx="4922886" cy="523220"/>
            <a:chOff x="2814785" y="4346647"/>
            <a:chExt cx="4922886" cy="523220"/>
          </a:xfrm>
        </p:grpSpPr>
        <p:grpSp>
          <p:nvGrpSpPr>
            <p:cNvPr id="28" name="Group 327"/>
            <p:cNvGrpSpPr>
              <a:grpSpLocks/>
            </p:cNvGrpSpPr>
            <p:nvPr/>
          </p:nvGrpSpPr>
          <p:grpSpPr bwMode="auto">
            <a:xfrm flipH="1">
              <a:off x="2814785" y="4488261"/>
              <a:ext cx="1755608" cy="360848"/>
              <a:chOff x="1440" y="3936"/>
              <a:chExt cx="1296" cy="240"/>
            </a:xfrm>
          </p:grpSpPr>
          <p:grpSp>
            <p:nvGrpSpPr>
              <p:cNvPr id="29" name="Group 328"/>
              <p:cNvGrpSpPr>
                <a:grpSpLocks/>
              </p:cNvGrpSpPr>
              <p:nvPr/>
            </p:nvGrpSpPr>
            <p:grpSpPr bwMode="auto">
              <a:xfrm>
                <a:off x="1440" y="3936"/>
                <a:ext cx="305" cy="224"/>
                <a:chOff x="1627" y="2058"/>
                <a:chExt cx="1354" cy="779"/>
              </a:xfrm>
            </p:grpSpPr>
            <p:sp>
              <p:nvSpPr>
                <p:cNvPr id="46"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9"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0" name="Group 333"/>
              <p:cNvGrpSpPr>
                <a:grpSpLocks/>
              </p:cNvGrpSpPr>
              <p:nvPr/>
            </p:nvGrpSpPr>
            <p:grpSpPr bwMode="auto">
              <a:xfrm>
                <a:off x="1750" y="3941"/>
                <a:ext cx="305" cy="224"/>
                <a:chOff x="1627" y="2058"/>
                <a:chExt cx="1354" cy="779"/>
              </a:xfrm>
            </p:grpSpPr>
            <p:sp>
              <p:nvSpPr>
                <p:cNvPr id="42"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3"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4"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1" name="Group 338"/>
              <p:cNvGrpSpPr>
                <a:grpSpLocks/>
              </p:cNvGrpSpPr>
              <p:nvPr/>
            </p:nvGrpSpPr>
            <p:grpSpPr bwMode="auto">
              <a:xfrm>
                <a:off x="2058" y="3948"/>
                <a:ext cx="306" cy="224"/>
                <a:chOff x="1627" y="2058"/>
                <a:chExt cx="1354" cy="779"/>
              </a:xfrm>
            </p:grpSpPr>
            <p:sp>
              <p:nvSpPr>
                <p:cNvPr id="38"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2" name="Group 343"/>
              <p:cNvGrpSpPr>
                <a:grpSpLocks/>
              </p:cNvGrpSpPr>
              <p:nvPr/>
            </p:nvGrpSpPr>
            <p:grpSpPr bwMode="auto">
              <a:xfrm>
                <a:off x="2366" y="3952"/>
                <a:ext cx="305" cy="224"/>
                <a:chOff x="1627" y="2058"/>
                <a:chExt cx="1354" cy="779"/>
              </a:xfrm>
            </p:grpSpPr>
            <p:sp>
              <p:nvSpPr>
                <p:cNvPr id="34"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5"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6"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7"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33"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80" name="TextBox 79"/>
            <p:cNvSpPr txBox="1"/>
            <p:nvPr/>
          </p:nvSpPr>
          <p:spPr>
            <a:xfrm>
              <a:off x="4591236" y="4466949"/>
              <a:ext cx="1198661" cy="369332"/>
            </a:xfrm>
            <a:prstGeom prst="rect">
              <a:avLst/>
            </a:prstGeom>
            <a:noFill/>
          </p:spPr>
          <p:txBody>
            <a:bodyPr wrap="none" rtlCol="0">
              <a:spAutoFit/>
            </a:bodyPr>
            <a:lstStyle/>
            <a:p>
              <a:r>
                <a:rPr lang="en-US" dirty="0">
                  <a:solidFill>
                    <a:srgbClr val="FF0000"/>
                  </a:solidFill>
                </a:rPr>
                <a:t>red shifted</a:t>
              </a:r>
            </a:p>
          </p:txBody>
        </p:sp>
        <mc:AlternateContent xmlns:mc="http://schemas.openxmlformats.org/markup-compatibility/2006" xmlns:a14="http://schemas.microsoft.com/office/drawing/2010/main">
          <mc:Choice Requires="a14">
            <p:sp>
              <p:nvSpPr>
                <p:cNvPr id="83" name="Rectangle 82"/>
                <p:cNvSpPr/>
                <p:nvPr/>
              </p:nvSpPr>
              <p:spPr>
                <a:xfrm>
                  <a:off x="5690829" y="4346647"/>
                  <a:ext cx="204684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F0000"/>
                                </a:solidFill>
                                <a:latin typeface="Cambria Math" panose="02040503050406030204" pitchFamily="18" charset="0"/>
                                <a:ea typeface="Cambria Math" panose="02040503050406030204" pitchFamily="18" charset="0"/>
                              </a:rPr>
                            </m:ctrlPr>
                          </m:sSupPr>
                          <m:e>
                            <m:r>
                              <a:rPr lang="en-US" sz="2800" i="1" smtClean="0">
                                <a:solidFill>
                                  <a:srgbClr val="FF0000"/>
                                </a:solidFill>
                                <a:latin typeface="Cambria Math" panose="02040503050406030204" pitchFamily="18" charset="0"/>
                                <a:ea typeface="Cambria Math" panose="02040503050406030204" pitchFamily="18" charset="0"/>
                              </a:rPr>
                              <m:t>𝜆</m:t>
                            </m:r>
                          </m:e>
                          <m:sup>
                            <m:r>
                              <a:rPr lang="en-US" sz="2800" b="0" i="1" smtClean="0">
                                <a:solidFill>
                                  <a:srgbClr val="FF0000"/>
                                </a:solidFill>
                                <a:latin typeface="Cambria Math" panose="02040503050406030204" pitchFamily="18" charset="0"/>
                                <a:ea typeface="Cambria Math" panose="02040503050406030204" pitchFamily="18" charset="0"/>
                              </a:rPr>
                              <m:t>′</m:t>
                            </m:r>
                          </m:sup>
                        </m:sSup>
                        <m:r>
                          <a:rPr lang="en-US" sz="2800" b="0" i="1" smtClean="0">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𝜆</m:t>
                        </m:r>
                        <m:r>
                          <a:rPr lang="en-US" sz="2800" b="0" i="1" smtClean="0">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𝜆</m:t>
                        </m:r>
                      </m:oMath>
                    </m:oMathPara>
                  </a14:m>
                  <a:endParaRPr lang="en-US" sz="2800" dirty="0">
                    <a:solidFill>
                      <a:srgbClr val="FF0000"/>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5690829" y="4346647"/>
                  <a:ext cx="2046842" cy="523220"/>
                </a:xfrm>
                <a:prstGeom prst="rect">
                  <a:avLst/>
                </a:prstGeom>
                <a:blipFill rotWithShape="0">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4" name="Rectangle 83"/>
              <p:cNvSpPr/>
              <p:nvPr/>
            </p:nvSpPr>
            <p:spPr>
              <a:xfrm>
                <a:off x="5594655" y="2315139"/>
                <a:ext cx="121430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F9900"/>
                              </a:solidFill>
                              <a:latin typeface="Cambria Math" panose="02040503050406030204" pitchFamily="18" charset="0"/>
                              <a:ea typeface="Cambria Math" panose="02040503050406030204" pitchFamily="18" charset="0"/>
                            </a:rPr>
                          </m:ctrlPr>
                        </m:sSupPr>
                        <m:e>
                          <m:r>
                            <a:rPr lang="en-US" sz="2800" i="1" smtClean="0">
                              <a:solidFill>
                                <a:srgbClr val="FF9900"/>
                              </a:solidFill>
                              <a:latin typeface="Cambria Math" panose="02040503050406030204" pitchFamily="18" charset="0"/>
                              <a:ea typeface="Cambria Math" panose="02040503050406030204" pitchFamily="18" charset="0"/>
                            </a:rPr>
                            <m:t>𝜆</m:t>
                          </m:r>
                        </m:e>
                        <m:sup>
                          <m:r>
                            <a:rPr lang="en-US" sz="2800" b="0" i="1" smtClean="0">
                              <a:solidFill>
                                <a:srgbClr val="FF9900"/>
                              </a:solidFill>
                              <a:latin typeface="Cambria Math" panose="02040503050406030204" pitchFamily="18" charset="0"/>
                              <a:ea typeface="Cambria Math" panose="02040503050406030204" pitchFamily="18" charset="0"/>
                            </a:rPr>
                            <m:t>′</m:t>
                          </m:r>
                        </m:sup>
                      </m:sSup>
                      <m:r>
                        <a:rPr lang="en-US" sz="2800" b="0" i="1" smtClean="0">
                          <a:solidFill>
                            <a:srgbClr val="FF9900"/>
                          </a:solidFill>
                          <a:latin typeface="Cambria Math" panose="02040503050406030204" pitchFamily="18" charset="0"/>
                          <a:ea typeface="Cambria Math" panose="02040503050406030204" pitchFamily="18" charset="0"/>
                        </a:rPr>
                        <m:t>=</m:t>
                      </m:r>
                      <m:r>
                        <a:rPr lang="en-US" sz="2800" i="1">
                          <a:solidFill>
                            <a:srgbClr val="FF9900"/>
                          </a:solidFill>
                          <a:latin typeface="Cambria Math" panose="02040503050406030204" pitchFamily="18" charset="0"/>
                          <a:ea typeface="Cambria Math" panose="02040503050406030204" pitchFamily="18" charset="0"/>
                        </a:rPr>
                        <m:t>𝜆</m:t>
                      </m:r>
                    </m:oMath>
                  </m:oMathPara>
                </a14:m>
                <a:endParaRPr lang="en-US" sz="2800" dirty="0">
                  <a:solidFill>
                    <a:srgbClr val="FF9900"/>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5594655" y="2315139"/>
                <a:ext cx="1214307" cy="52322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9991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FF0000"/>
                </a:solidFill>
                <a:effectLst>
                  <a:outerShdw blurRad="38100" dist="38100" dir="2700000" algn="tl">
                    <a:srgbClr val="000000"/>
                  </a:outerShdw>
                </a:effectLst>
              </a:rPr>
              <a:t>Doppler Shifts for Rotating Sources</a:t>
            </a:r>
            <a:endParaRPr lang="en-US" sz="3200" dirty="0">
              <a:solidFill>
                <a:srgbClr val="FF0000"/>
              </a:solidFill>
              <a:effectLst>
                <a:outerShdw blurRad="38100" dist="38100" dir="2700000" algn="tl">
                  <a:srgbClr val="000000"/>
                </a:outerShdw>
              </a:effectLst>
            </a:endParaRPr>
          </a:p>
        </p:txBody>
      </p:sp>
      <p:grpSp>
        <p:nvGrpSpPr>
          <p:cNvPr id="2" name="Group 1"/>
          <p:cNvGrpSpPr>
            <a:grpSpLocks noChangeAspect="1"/>
          </p:cNvGrpSpPr>
          <p:nvPr/>
        </p:nvGrpSpPr>
        <p:grpSpPr>
          <a:xfrm>
            <a:off x="1171850" y="1745194"/>
            <a:ext cx="1841384" cy="1841383"/>
            <a:chOff x="1171851" y="3946858"/>
            <a:chExt cx="1371600" cy="1371600"/>
          </a:xfrm>
        </p:grpSpPr>
        <p:sp>
          <p:nvSpPr>
            <p:cNvPr id="3" name="Oval 2"/>
            <p:cNvSpPr/>
            <p:nvPr/>
          </p:nvSpPr>
          <p:spPr>
            <a:xfrm>
              <a:off x="1171851" y="3946858"/>
              <a:ext cx="1371600" cy="1371600"/>
            </a:xfrm>
            <a:prstGeom prst="ellipse">
              <a:avLst/>
            </a:prstGeom>
            <a:solidFill>
              <a:srgbClr val="FFC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0893" y="4388199"/>
              <a:ext cx="702387" cy="487205"/>
            </a:xfrm>
            <a:prstGeom prst="rect">
              <a:avLst/>
            </a:prstGeom>
            <a:noFill/>
          </p:spPr>
          <p:txBody>
            <a:bodyPr wrap="square" rtlCol="0">
              <a:spAutoFit/>
            </a:bodyPr>
            <a:lstStyle/>
            <a:p>
              <a:pPr algn="ctr"/>
              <a:r>
                <a:rPr lang="en-US" dirty="0"/>
                <a:t>rotating star</a:t>
              </a:r>
            </a:p>
          </p:txBody>
        </p:sp>
      </p:grpSp>
      <p:grpSp>
        <p:nvGrpSpPr>
          <p:cNvPr id="50" name="Group 327"/>
          <p:cNvGrpSpPr>
            <a:grpSpLocks/>
          </p:cNvGrpSpPr>
          <p:nvPr/>
        </p:nvGrpSpPr>
        <p:grpSpPr bwMode="auto">
          <a:xfrm flipH="1">
            <a:off x="3067337" y="2428954"/>
            <a:ext cx="1655752" cy="360848"/>
            <a:chOff x="1440" y="3936"/>
            <a:chExt cx="1296" cy="240"/>
          </a:xfrm>
        </p:grpSpPr>
        <p:grpSp>
          <p:nvGrpSpPr>
            <p:cNvPr id="51" name="Group 328"/>
            <p:cNvGrpSpPr>
              <a:grpSpLocks/>
            </p:cNvGrpSpPr>
            <p:nvPr/>
          </p:nvGrpSpPr>
          <p:grpSpPr bwMode="auto">
            <a:xfrm>
              <a:off x="1440" y="3936"/>
              <a:ext cx="305" cy="224"/>
              <a:chOff x="1627" y="2058"/>
              <a:chExt cx="1354" cy="779"/>
            </a:xfrm>
          </p:grpSpPr>
          <p:sp>
            <p:nvSpPr>
              <p:cNvPr id="68"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9"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0"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2" name="Group 333"/>
            <p:cNvGrpSpPr>
              <a:grpSpLocks/>
            </p:cNvGrpSpPr>
            <p:nvPr/>
          </p:nvGrpSpPr>
          <p:grpSpPr bwMode="auto">
            <a:xfrm>
              <a:off x="1750" y="3941"/>
              <a:ext cx="305" cy="224"/>
              <a:chOff x="1627" y="2058"/>
              <a:chExt cx="1354" cy="779"/>
            </a:xfrm>
          </p:grpSpPr>
          <p:sp>
            <p:nvSpPr>
              <p:cNvPr id="64"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6"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7"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3" name="Group 338"/>
            <p:cNvGrpSpPr>
              <a:grpSpLocks/>
            </p:cNvGrpSpPr>
            <p:nvPr/>
          </p:nvGrpSpPr>
          <p:grpSpPr bwMode="auto">
            <a:xfrm>
              <a:off x="2058" y="3948"/>
              <a:ext cx="306" cy="224"/>
              <a:chOff x="1627" y="2058"/>
              <a:chExt cx="1354" cy="779"/>
            </a:xfrm>
          </p:grpSpPr>
          <p:sp>
            <p:nvSpPr>
              <p:cNvPr id="60"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1"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2"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3"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4" name="Group 343"/>
            <p:cNvGrpSpPr>
              <a:grpSpLocks/>
            </p:cNvGrpSpPr>
            <p:nvPr/>
          </p:nvGrpSpPr>
          <p:grpSpPr bwMode="auto">
            <a:xfrm>
              <a:off x="2366" y="3952"/>
              <a:ext cx="305" cy="224"/>
              <a:chOff x="1627" y="2058"/>
              <a:chExt cx="1354" cy="779"/>
            </a:xfrm>
          </p:grpSpPr>
          <p:sp>
            <p:nvSpPr>
              <p:cNvPr id="56"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7"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8"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9"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55"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72" name="Curved Left Arrow 71"/>
          <p:cNvSpPr/>
          <p:nvPr/>
        </p:nvSpPr>
        <p:spPr>
          <a:xfrm rot="10800000">
            <a:off x="1464814" y="1944208"/>
            <a:ext cx="550418" cy="13760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Straight Arrow Connector 73"/>
          <p:cNvCxnSpPr/>
          <p:nvPr/>
        </p:nvCxnSpPr>
        <p:spPr>
          <a:xfrm>
            <a:off x="2139518" y="1961964"/>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2531615" y="2629270"/>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a:off x="1538796" y="3411985"/>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099569" y="1526958"/>
                <a:ext cx="898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𝑟𝑜𝑡𝑎𝑡𝑖𝑜𝑛</m:t>
                          </m:r>
                        </m:sub>
                      </m:sSub>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2099569" y="1526958"/>
                <a:ext cx="898259" cy="276999"/>
              </a:xfrm>
              <a:prstGeom prst="rect">
                <a:avLst/>
              </a:prstGeom>
              <a:blipFill rotWithShape="0">
                <a:blip r:embed="rId2"/>
                <a:stretch>
                  <a:fillRect l="-3378" r="-270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497367" y="3454892"/>
                <a:ext cx="898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𝑟𝑜𝑡𝑎𝑡𝑖𝑜𝑛</m:t>
                          </m:r>
                        </m:sub>
                      </m:sSub>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1497367" y="3454892"/>
                <a:ext cx="898259" cy="276999"/>
              </a:xfrm>
              <a:prstGeom prst="rect">
                <a:avLst/>
              </a:prstGeom>
              <a:blipFill rotWithShape="0">
                <a:blip r:embed="rId3"/>
                <a:stretch>
                  <a:fillRect l="-3401" r="-2721" b="-17778"/>
                </a:stretch>
              </a:blipFill>
            </p:spPr>
            <p:txBody>
              <a:bodyPr/>
              <a:lstStyle/>
              <a:p>
                <a:r>
                  <a:rPr lang="en-US">
                    <a:noFill/>
                  </a:rPr>
                  <a:t> </a:t>
                </a:r>
              </a:p>
            </p:txBody>
          </p:sp>
        </mc:Fallback>
      </mc:AlternateContent>
      <p:sp>
        <p:nvSpPr>
          <p:cNvPr id="81" name="TextBox 80"/>
          <p:cNvSpPr txBox="1"/>
          <p:nvPr/>
        </p:nvSpPr>
        <p:spPr>
          <a:xfrm>
            <a:off x="4717003" y="2399930"/>
            <a:ext cx="893193" cy="369332"/>
          </a:xfrm>
          <a:prstGeom prst="rect">
            <a:avLst/>
          </a:prstGeom>
          <a:noFill/>
        </p:spPr>
        <p:txBody>
          <a:bodyPr wrap="none" rtlCol="0">
            <a:spAutoFit/>
          </a:bodyPr>
          <a:lstStyle/>
          <a:p>
            <a:r>
              <a:rPr lang="en-US" dirty="0">
                <a:solidFill>
                  <a:srgbClr val="FF9900"/>
                </a:solidFill>
              </a:rPr>
              <a:t>no shift</a:t>
            </a:r>
          </a:p>
        </p:txBody>
      </p:sp>
      <p:grpSp>
        <p:nvGrpSpPr>
          <p:cNvPr id="85" name="Group 84"/>
          <p:cNvGrpSpPr/>
          <p:nvPr/>
        </p:nvGrpSpPr>
        <p:grpSpPr>
          <a:xfrm>
            <a:off x="3119398" y="1406654"/>
            <a:ext cx="4519139" cy="573416"/>
            <a:chOff x="3217052" y="2791573"/>
            <a:chExt cx="4519139" cy="573416"/>
          </a:xfrm>
        </p:grpSpPr>
        <p:grpSp>
          <p:nvGrpSpPr>
            <p:cNvPr id="6" name="Group 327"/>
            <p:cNvGrpSpPr>
              <a:grpSpLocks/>
            </p:cNvGrpSpPr>
            <p:nvPr/>
          </p:nvGrpSpPr>
          <p:grpSpPr bwMode="auto">
            <a:xfrm flipH="1">
              <a:off x="3217052" y="3004141"/>
              <a:ext cx="1214689" cy="360848"/>
              <a:chOff x="1440" y="3936"/>
              <a:chExt cx="1296" cy="240"/>
            </a:xfrm>
          </p:grpSpPr>
          <p:grpSp>
            <p:nvGrpSpPr>
              <p:cNvPr id="7" name="Group 328"/>
              <p:cNvGrpSpPr>
                <a:grpSpLocks/>
              </p:cNvGrpSpPr>
              <p:nvPr/>
            </p:nvGrpSpPr>
            <p:grpSpPr bwMode="auto">
              <a:xfrm>
                <a:off x="1440" y="3936"/>
                <a:ext cx="305" cy="224"/>
                <a:chOff x="1627" y="2058"/>
                <a:chExt cx="1354" cy="779"/>
              </a:xfrm>
            </p:grpSpPr>
            <p:sp>
              <p:nvSpPr>
                <p:cNvPr id="24"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5"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6"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7"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8" name="Group 333"/>
              <p:cNvGrpSpPr>
                <a:grpSpLocks/>
              </p:cNvGrpSpPr>
              <p:nvPr/>
            </p:nvGrpSpPr>
            <p:grpSpPr bwMode="auto">
              <a:xfrm>
                <a:off x="1750" y="3941"/>
                <a:ext cx="305" cy="224"/>
                <a:chOff x="1627" y="2058"/>
                <a:chExt cx="1354" cy="779"/>
              </a:xfrm>
            </p:grpSpPr>
            <p:sp>
              <p:nvSpPr>
                <p:cNvPr id="20"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3"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9" name="Group 338"/>
              <p:cNvGrpSpPr>
                <a:grpSpLocks/>
              </p:cNvGrpSpPr>
              <p:nvPr/>
            </p:nvGrpSpPr>
            <p:grpSpPr bwMode="auto">
              <a:xfrm>
                <a:off x="2058" y="3948"/>
                <a:ext cx="306" cy="224"/>
                <a:chOff x="1627" y="2058"/>
                <a:chExt cx="1354" cy="779"/>
              </a:xfrm>
            </p:grpSpPr>
            <p:sp>
              <p:nvSpPr>
                <p:cNvPr id="16"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7"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9"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10" name="Group 343"/>
              <p:cNvGrpSpPr>
                <a:grpSpLocks/>
              </p:cNvGrpSpPr>
              <p:nvPr/>
            </p:nvGrpSpPr>
            <p:grpSpPr bwMode="auto">
              <a:xfrm>
                <a:off x="2366" y="3952"/>
                <a:ext cx="305" cy="224"/>
                <a:chOff x="1627" y="2058"/>
                <a:chExt cx="1354" cy="779"/>
              </a:xfrm>
            </p:grpSpPr>
            <p:sp>
              <p:nvSpPr>
                <p:cNvPr id="12"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5"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1"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77" name="TextBox 76"/>
            <p:cNvSpPr txBox="1"/>
            <p:nvPr/>
          </p:nvSpPr>
          <p:spPr>
            <a:xfrm>
              <a:off x="4447713" y="2920753"/>
              <a:ext cx="1296252" cy="369332"/>
            </a:xfrm>
            <a:prstGeom prst="rect">
              <a:avLst/>
            </a:prstGeom>
            <a:noFill/>
          </p:spPr>
          <p:txBody>
            <a:bodyPr wrap="none" rtlCol="0">
              <a:spAutoFit/>
            </a:bodyPr>
            <a:lstStyle/>
            <a:p>
              <a:r>
                <a:rPr lang="en-US" dirty="0">
                  <a:solidFill>
                    <a:srgbClr val="0000FF"/>
                  </a:solidFill>
                </a:rPr>
                <a:t>blue shifted</a:t>
              </a:r>
            </a:p>
          </p:txBody>
        </p:sp>
        <mc:AlternateContent xmlns:mc="http://schemas.openxmlformats.org/markup-compatibility/2006" xmlns:a14="http://schemas.microsoft.com/office/drawing/2010/main">
          <mc:Choice Requires="a14">
            <p:sp>
              <p:nvSpPr>
                <p:cNvPr id="82" name="Rectangle 81"/>
                <p:cNvSpPr/>
                <p:nvPr/>
              </p:nvSpPr>
              <p:spPr>
                <a:xfrm>
                  <a:off x="5689349" y="2791573"/>
                  <a:ext cx="204684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0000FF"/>
                                </a:solidFill>
                                <a:latin typeface="Cambria Math" panose="02040503050406030204" pitchFamily="18" charset="0"/>
                                <a:ea typeface="Cambria Math" panose="02040503050406030204" pitchFamily="18" charset="0"/>
                              </a:rPr>
                            </m:ctrlPr>
                          </m:sSupPr>
                          <m:e>
                            <m:r>
                              <a:rPr lang="en-US" sz="2800" i="1" smtClean="0">
                                <a:solidFill>
                                  <a:srgbClr val="0000FF"/>
                                </a:solidFill>
                                <a:latin typeface="Cambria Math" panose="02040503050406030204" pitchFamily="18" charset="0"/>
                                <a:ea typeface="Cambria Math" panose="02040503050406030204" pitchFamily="18" charset="0"/>
                              </a:rPr>
                              <m:t>𝜆</m:t>
                            </m:r>
                          </m:e>
                          <m:sup>
                            <m:r>
                              <a:rPr lang="en-US" sz="2800" b="0" i="1" smtClean="0">
                                <a:solidFill>
                                  <a:srgbClr val="0000FF"/>
                                </a:solidFill>
                                <a:latin typeface="Cambria Math" panose="02040503050406030204" pitchFamily="18" charset="0"/>
                                <a:ea typeface="Cambria Math" panose="02040503050406030204" pitchFamily="18" charset="0"/>
                              </a:rPr>
                              <m:t>′</m:t>
                            </m:r>
                          </m:sup>
                        </m:sSup>
                        <m:r>
                          <a:rPr lang="en-US" sz="2800" b="0" i="1" smtClean="0">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𝜆</m:t>
                        </m:r>
                        <m:r>
                          <a:rPr lang="en-US" sz="2800" b="0" i="1" smtClean="0">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𝜆</m:t>
                        </m:r>
                      </m:oMath>
                    </m:oMathPara>
                  </a14:m>
                  <a:endParaRPr lang="en-US" sz="2800" dirty="0">
                    <a:solidFill>
                      <a:srgbClr val="0000FF"/>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5689349" y="2791573"/>
                  <a:ext cx="2046842" cy="523220"/>
                </a:xfrm>
                <a:prstGeom prst="rect">
                  <a:avLst/>
                </a:prstGeom>
                <a:blipFill rotWithShape="0">
                  <a:blip r:embed="rId4"/>
                  <a:stretch>
                    <a:fillRect/>
                  </a:stretch>
                </a:blipFill>
              </p:spPr>
              <p:txBody>
                <a:bodyPr/>
                <a:lstStyle/>
                <a:p>
                  <a:r>
                    <a:rPr lang="en-US">
                      <a:noFill/>
                    </a:rPr>
                    <a:t> </a:t>
                  </a:r>
                </a:p>
              </p:txBody>
            </p:sp>
          </mc:Fallback>
        </mc:AlternateContent>
      </p:grpSp>
      <p:grpSp>
        <p:nvGrpSpPr>
          <p:cNvPr id="86" name="Group 85"/>
          <p:cNvGrpSpPr/>
          <p:nvPr/>
        </p:nvGrpSpPr>
        <p:grpSpPr>
          <a:xfrm>
            <a:off x="2717131" y="3148161"/>
            <a:ext cx="4922886" cy="523220"/>
            <a:chOff x="2814785" y="4346647"/>
            <a:chExt cx="4922886" cy="523220"/>
          </a:xfrm>
        </p:grpSpPr>
        <p:grpSp>
          <p:nvGrpSpPr>
            <p:cNvPr id="28" name="Group 327"/>
            <p:cNvGrpSpPr>
              <a:grpSpLocks/>
            </p:cNvGrpSpPr>
            <p:nvPr/>
          </p:nvGrpSpPr>
          <p:grpSpPr bwMode="auto">
            <a:xfrm flipH="1">
              <a:off x="2814785" y="4488261"/>
              <a:ext cx="1755608" cy="360848"/>
              <a:chOff x="1440" y="3936"/>
              <a:chExt cx="1296" cy="240"/>
            </a:xfrm>
          </p:grpSpPr>
          <p:grpSp>
            <p:nvGrpSpPr>
              <p:cNvPr id="29" name="Group 328"/>
              <p:cNvGrpSpPr>
                <a:grpSpLocks/>
              </p:cNvGrpSpPr>
              <p:nvPr/>
            </p:nvGrpSpPr>
            <p:grpSpPr bwMode="auto">
              <a:xfrm>
                <a:off x="1440" y="3936"/>
                <a:ext cx="305" cy="224"/>
                <a:chOff x="1627" y="2058"/>
                <a:chExt cx="1354" cy="779"/>
              </a:xfrm>
            </p:grpSpPr>
            <p:sp>
              <p:nvSpPr>
                <p:cNvPr id="46"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9"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0" name="Group 333"/>
              <p:cNvGrpSpPr>
                <a:grpSpLocks/>
              </p:cNvGrpSpPr>
              <p:nvPr/>
            </p:nvGrpSpPr>
            <p:grpSpPr bwMode="auto">
              <a:xfrm>
                <a:off x="1750" y="3941"/>
                <a:ext cx="305" cy="224"/>
                <a:chOff x="1627" y="2058"/>
                <a:chExt cx="1354" cy="779"/>
              </a:xfrm>
            </p:grpSpPr>
            <p:sp>
              <p:nvSpPr>
                <p:cNvPr id="42"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3"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4"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1" name="Group 338"/>
              <p:cNvGrpSpPr>
                <a:grpSpLocks/>
              </p:cNvGrpSpPr>
              <p:nvPr/>
            </p:nvGrpSpPr>
            <p:grpSpPr bwMode="auto">
              <a:xfrm>
                <a:off x="2058" y="3948"/>
                <a:ext cx="306" cy="224"/>
                <a:chOff x="1627" y="2058"/>
                <a:chExt cx="1354" cy="779"/>
              </a:xfrm>
            </p:grpSpPr>
            <p:sp>
              <p:nvSpPr>
                <p:cNvPr id="38"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2" name="Group 343"/>
              <p:cNvGrpSpPr>
                <a:grpSpLocks/>
              </p:cNvGrpSpPr>
              <p:nvPr/>
            </p:nvGrpSpPr>
            <p:grpSpPr bwMode="auto">
              <a:xfrm>
                <a:off x="2366" y="3952"/>
                <a:ext cx="305" cy="224"/>
                <a:chOff x="1627" y="2058"/>
                <a:chExt cx="1354" cy="779"/>
              </a:xfrm>
            </p:grpSpPr>
            <p:sp>
              <p:nvSpPr>
                <p:cNvPr id="34"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5"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6"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7"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33"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80" name="TextBox 79"/>
            <p:cNvSpPr txBox="1"/>
            <p:nvPr/>
          </p:nvSpPr>
          <p:spPr>
            <a:xfrm>
              <a:off x="4591236" y="4466949"/>
              <a:ext cx="1198661" cy="369332"/>
            </a:xfrm>
            <a:prstGeom prst="rect">
              <a:avLst/>
            </a:prstGeom>
            <a:noFill/>
          </p:spPr>
          <p:txBody>
            <a:bodyPr wrap="none" rtlCol="0">
              <a:spAutoFit/>
            </a:bodyPr>
            <a:lstStyle/>
            <a:p>
              <a:r>
                <a:rPr lang="en-US" dirty="0">
                  <a:solidFill>
                    <a:srgbClr val="FF0000"/>
                  </a:solidFill>
                </a:rPr>
                <a:t>red shifted</a:t>
              </a:r>
            </a:p>
          </p:txBody>
        </p:sp>
        <mc:AlternateContent xmlns:mc="http://schemas.openxmlformats.org/markup-compatibility/2006" xmlns:a14="http://schemas.microsoft.com/office/drawing/2010/main">
          <mc:Choice Requires="a14">
            <p:sp>
              <p:nvSpPr>
                <p:cNvPr id="83" name="Rectangle 82"/>
                <p:cNvSpPr/>
                <p:nvPr/>
              </p:nvSpPr>
              <p:spPr>
                <a:xfrm>
                  <a:off x="5690829" y="4346647"/>
                  <a:ext cx="204684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F0000"/>
                                </a:solidFill>
                                <a:latin typeface="Cambria Math" panose="02040503050406030204" pitchFamily="18" charset="0"/>
                                <a:ea typeface="Cambria Math" panose="02040503050406030204" pitchFamily="18" charset="0"/>
                              </a:rPr>
                            </m:ctrlPr>
                          </m:sSupPr>
                          <m:e>
                            <m:r>
                              <a:rPr lang="en-US" sz="2800" i="1" smtClean="0">
                                <a:solidFill>
                                  <a:srgbClr val="FF0000"/>
                                </a:solidFill>
                                <a:latin typeface="Cambria Math" panose="02040503050406030204" pitchFamily="18" charset="0"/>
                                <a:ea typeface="Cambria Math" panose="02040503050406030204" pitchFamily="18" charset="0"/>
                              </a:rPr>
                              <m:t>𝜆</m:t>
                            </m:r>
                          </m:e>
                          <m:sup>
                            <m:r>
                              <a:rPr lang="en-US" sz="2800" b="0" i="1" smtClean="0">
                                <a:solidFill>
                                  <a:srgbClr val="FF0000"/>
                                </a:solidFill>
                                <a:latin typeface="Cambria Math" panose="02040503050406030204" pitchFamily="18" charset="0"/>
                                <a:ea typeface="Cambria Math" panose="02040503050406030204" pitchFamily="18" charset="0"/>
                              </a:rPr>
                              <m:t>′</m:t>
                            </m:r>
                          </m:sup>
                        </m:sSup>
                        <m:r>
                          <a:rPr lang="en-US" sz="2800" b="0" i="1" smtClean="0">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𝜆</m:t>
                        </m:r>
                        <m:r>
                          <a:rPr lang="en-US" sz="2800" b="0" i="1" smtClean="0">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𝜆</m:t>
                        </m:r>
                      </m:oMath>
                    </m:oMathPara>
                  </a14:m>
                  <a:endParaRPr lang="en-US" sz="2800" dirty="0">
                    <a:solidFill>
                      <a:srgbClr val="FF0000"/>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5690829" y="4346647"/>
                  <a:ext cx="2046842" cy="523220"/>
                </a:xfrm>
                <a:prstGeom prst="rect">
                  <a:avLst/>
                </a:prstGeom>
                <a:blipFill rotWithShape="0">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4" name="Rectangle 83"/>
              <p:cNvSpPr/>
              <p:nvPr/>
            </p:nvSpPr>
            <p:spPr>
              <a:xfrm>
                <a:off x="5594655" y="2315139"/>
                <a:ext cx="121430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F9900"/>
                              </a:solidFill>
                              <a:latin typeface="Cambria Math" panose="02040503050406030204" pitchFamily="18" charset="0"/>
                              <a:ea typeface="Cambria Math" panose="02040503050406030204" pitchFamily="18" charset="0"/>
                            </a:rPr>
                          </m:ctrlPr>
                        </m:sSupPr>
                        <m:e>
                          <m:r>
                            <a:rPr lang="en-US" sz="2800" i="1" smtClean="0">
                              <a:solidFill>
                                <a:srgbClr val="FF9900"/>
                              </a:solidFill>
                              <a:latin typeface="Cambria Math" panose="02040503050406030204" pitchFamily="18" charset="0"/>
                              <a:ea typeface="Cambria Math" panose="02040503050406030204" pitchFamily="18" charset="0"/>
                            </a:rPr>
                            <m:t>𝜆</m:t>
                          </m:r>
                        </m:e>
                        <m:sup>
                          <m:r>
                            <a:rPr lang="en-US" sz="2800" b="0" i="1" smtClean="0">
                              <a:solidFill>
                                <a:srgbClr val="FF9900"/>
                              </a:solidFill>
                              <a:latin typeface="Cambria Math" panose="02040503050406030204" pitchFamily="18" charset="0"/>
                              <a:ea typeface="Cambria Math" panose="02040503050406030204" pitchFamily="18" charset="0"/>
                            </a:rPr>
                            <m:t>′</m:t>
                          </m:r>
                        </m:sup>
                      </m:sSup>
                      <m:r>
                        <a:rPr lang="en-US" sz="2800" b="0" i="1" smtClean="0">
                          <a:solidFill>
                            <a:srgbClr val="FF9900"/>
                          </a:solidFill>
                          <a:latin typeface="Cambria Math" panose="02040503050406030204" pitchFamily="18" charset="0"/>
                          <a:ea typeface="Cambria Math" panose="02040503050406030204" pitchFamily="18" charset="0"/>
                        </a:rPr>
                        <m:t>=</m:t>
                      </m:r>
                      <m:r>
                        <a:rPr lang="en-US" sz="2800" i="1">
                          <a:solidFill>
                            <a:srgbClr val="FF9900"/>
                          </a:solidFill>
                          <a:latin typeface="Cambria Math" panose="02040503050406030204" pitchFamily="18" charset="0"/>
                          <a:ea typeface="Cambria Math" panose="02040503050406030204" pitchFamily="18" charset="0"/>
                        </a:rPr>
                        <m:t>𝜆</m:t>
                      </m:r>
                    </m:oMath>
                  </m:oMathPara>
                </a14:m>
                <a:endParaRPr lang="en-US" sz="2800" dirty="0">
                  <a:solidFill>
                    <a:srgbClr val="FF9900"/>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5594655" y="2315139"/>
                <a:ext cx="1214307" cy="523220"/>
              </a:xfrm>
              <a:prstGeom prst="rect">
                <a:avLst/>
              </a:prstGeom>
              <a:blipFill rotWithShape="0">
                <a:blip r:embed="rId6"/>
                <a:stretch>
                  <a:fillRect/>
                </a:stretch>
              </a:blipFill>
            </p:spPr>
            <p:txBody>
              <a:bodyPr/>
              <a:lstStyle/>
              <a:p>
                <a:r>
                  <a:rPr lang="en-US">
                    <a:noFill/>
                  </a:rPr>
                  <a:t> </a:t>
                </a:r>
              </a:p>
            </p:txBody>
          </p:sp>
        </mc:Fallback>
      </mc:AlternateContent>
      <p:pic>
        <p:nvPicPr>
          <p:cNvPr id="2050" name="Picture 2" descr="Space Planet GIF by NAS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71816" y="4164568"/>
            <a:ext cx="6052158" cy="2546951"/>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1990077" y="5194920"/>
            <a:ext cx="1296252" cy="369332"/>
          </a:xfrm>
          <a:prstGeom prst="rect">
            <a:avLst/>
          </a:prstGeom>
          <a:noFill/>
        </p:spPr>
        <p:txBody>
          <a:bodyPr wrap="none" rtlCol="0">
            <a:spAutoFit/>
          </a:bodyPr>
          <a:lstStyle/>
          <a:p>
            <a:r>
              <a:rPr lang="en-US" dirty="0">
                <a:solidFill>
                  <a:srgbClr val="0000FF"/>
                </a:solidFill>
              </a:rPr>
              <a:t>blue shifted</a:t>
            </a:r>
          </a:p>
        </p:txBody>
      </p:sp>
      <p:sp>
        <p:nvSpPr>
          <p:cNvPr id="94" name="TextBox 93"/>
          <p:cNvSpPr txBox="1"/>
          <p:nvPr/>
        </p:nvSpPr>
        <p:spPr>
          <a:xfrm>
            <a:off x="5382829" y="5196400"/>
            <a:ext cx="1198661" cy="369332"/>
          </a:xfrm>
          <a:prstGeom prst="rect">
            <a:avLst/>
          </a:prstGeom>
          <a:noFill/>
        </p:spPr>
        <p:txBody>
          <a:bodyPr wrap="none" rtlCol="0">
            <a:spAutoFit/>
          </a:bodyPr>
          <a:lstStyle/>
          <a:p>
            <a:r>
              <a:rPr lang="en-US" dirty="0">
                <a:solidFill>
                  <a:srgbClr val="FF0000"/>
                </a:solidFill>
              </a:rPr>
              <a:t>red shifted</a:t>
            </a:r>
          </a:p>
        </p:txBody>
      </p:sp>
      <p:sp>
        <p:nvSpPr>
          <p:cNvPr id="73" name="TextBox 72"/>
          <p:cNvSpPr txBox="1"/>
          <p:nvPr/>
        </p:nvSpPr>
        <p:spPr>
          <a:xfrm>
            <a:off x="6507332" y="6462944"/>
            <a:ext cx="898003" cy="246221"/>
          </a:xfrm>
          <a:prstGeom prst="rect">
            <a:avLst/>
          </a:prstGeom>
          <a:noFill/>
        </p:spPr>
        <p:txBody>
          <a:bodyPr wrap="none" rtlCol="0">
            <a:spAutoFit/>
          </a:bodyPr>
          <a:lstStyle/>
          <a:p>
            <a:r>
              <a:rPr lang="en-US" sz="1000" dirty="0">
                <a:solidFill>
                  <a:schemeClr val="bg1"/>
                </a:solidFill>
              </a:rPr>
              <a:t>[NASA, </a:t>
            </a:r>
            <a:r>
              <a:rPr lang="en-US" sz="1000" dirty="0" err="1">
                <a:solidFill>
                  <a:schemeClr val="bg1"/>
                </a:solidFill>
              </a:rPr>
              <a:t>giphy</a:t>
            </a:r>
            <a:r>
              <a:rPr lang="en-US" sz="1000" dirty="0">
                <a:solidFill>
                  <a:schemeClr val="bg1"/>
                </a:solidFill>
              </a:rPr>
              <a:t>]</a:t>
            </a:r>
          </a:p>
        </p:txBody>
      </p:sp>
    </p:spTree>
    <p:extLst>
      <p:ext uri="{BB962C8B-B14F-4D97-AF65-F5344CB8AC3E}">
        <p14:creationId xmlns:p14="http://schemas.microsoft.com/office/powerpoint/2010/main" val="209115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FF0000"/>
                </a:solidFill>
                <a:effectLst>
                  <a:outerShdw blurRad="38100" dist="38100" dir="2700000" algn="tl">
                    <a:srgbClr val="000000"/>
                  </a:outerShdw>
                </a:effectLst>
              </a:rPr>
              <a:t>Doppler Shifts for Rotating Sources</a:t>
            </a:r>
            <a:endParaRPr lang="en-US" sz="3200" dirty="0">
              <a:solidFill>
                <a:srgbClr val="FF0000"/>
              </a:solidFill>
              <a:effectLst>
                <a:outerShdw blurRad="38100" dist="38100" dir="2700000" algn="tl">
                  <a:srgbClr val="000000"/>
                </a:outerShdw>
              </a:effectLst>
            </a:endParaRPr>
          </a:p>
        </p:txBody>
      </p:sp>
      <p:grpSp>
        <p:nvGrpSpPr>
          <p:cNvPr id="2" name="Group 1"/>
          <p:cNvGrpSpPr>
            <a:grpSpLocks noChangeAspect="1"/>
          </p:cNvGrpSpPr>
          <p:nvPr/>
        </p:nvGrpSpPr>
        <p:grpSpPr>
          <a:xfrm>
            <a:off x="1171850" y="1745194"/>
            <a:ext cx="1841384" cy="1841383"/>
            <a:chOff x="1171851" y="3946858"/>
            <a:chExt cx="1371600" cy="1371600"/>
          </a:xfrm>
        </p:grpSpPr>
        <p:sp>
          <p:nvSpPr>
            <p:cNvPr id="3" name="Oval 2"/>
            <p:cNvSpPr/>
            <p:nvPr/>
          </p:nvSpPr>
          <p:spPr>
            <a:xfrm>
              <a:off x="1171851" y="3946858"/>
              <a:ext cx="1371600" cy="1371600"/>
            </a:xfrm>
            <a:prstGeom prst="ellipse">
              <a:avLst/>
            </a:prstGeom>
            <a:solidFill>
              <a:srgbClr val="FFC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0893" y="4388199"/>
              <a:ext cx="702387" cy="487205"/>
            </a:xfrm>
            <a:prstGeom prst="rect">
              <a:avLst/>
            </a:prstGeom>
            <a:noFill/>
          </p:spPr>
          <p:txBody>
            <a:bodyPr wrap="square" rtlCol="0">
              <a:spAutoFit/>
            </a:bodyPr>
            <a:lstStyle/>
            <a:p>
              <a:pPr algn="ctr"/>
              <a:r>
                <a:rPr lang="en-US" dirty="0"/>
                <a:t>rotating star</a:t>
              </a:r>
            </a:p>
          </p:txBody>
        </p:sp>
      </p:grpSp>
      <p:grpSp>
        <p:nvGrpSpPr>
          <p:cNvPr id="50" name="Group 327"/>
          <p:cNvGrpSpPr>
            <a:grpSpLocks/>
          </p:cNvGrpSpPr>
          <p:nvPr/>
        </p:nvGrpSpPr>
        <p:grpSpPr bwMode="auto">
          <a:xfrm flipH="1">
            <a:off x="3067337" y="2428954"/>
            <a:ext cx="1655752" cy="360848"/>
            <a:chOff x="1440" y="3936"/>
            <a:chExt cx="1296" cy="240"/>
          </a:xfrm>
        </p:grpSpPr>
        <p:grpSp>
          <p:nvGrpSpPr>
            <p:cNvPr id="51" name="Group 328"/>
            <p:cNvGrpSpPr>
              <a:grpSpLocks/>
            </p:cNvGrpSpPr>
            <p:nvPr/>
          </p:nvGrpSpPr>
          <p:grpSpPr bwMode="auto">
            <a:xfrm>
              <a:off x="1440" y="3936"/>
              <a:ext cx="305" cy="224"/>
              <a:chOff x="1627" y="2058"/>
              <a:chExt cx="1354" cy="779"/>
            </a:xfrm>
          </p:grpSpPr>
          <p:sp>
            <p:nvSpPr>
              <p:cNvPr id="68"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9"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0"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2" name="Group 333"/>
            <p:cNvGrpSpPr>
              <a:grpSpLocks/>
            </p:cNvGrpSpPr>
            <p:nvPr/>
          </p:nvGrpSpPr>
          <p:grpSpPr bwMode="auto">
            <a:xfrm>
              <a:off x="1750" y="3941"/>
              <a:ext cx="305" cy="224"/>
              <a:chOff x="1627" y="2058"/>
              <a:chExt cx="1354" cy="779"/>
            </a:xfrm>
          </p:grpSpPr>
          <p:sp>
            <p:nvSpPr>
              <p:cNvPr id="64"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6"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7"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3" name="Group 338"/>
            <p:cNvGrpSpPr>
              <a:grpSpLocks/>
            </p:cNvGrpSpPr>
            <p:nvPr/>
          </p:nvGrpSpPr>
          <p:grpSpPr bwMode="auto">
            <a:xfrm>
              <a:off x="2058" y="3948"/>
              <a:ext cx="306" cy="224"/>
              <a:chOff x="1627" y="2058"/>
              <a:chExt cx="1354" cy="779"/>
            </a:xfrm>
          </p:grpSpPr>
          <p:sp>
            <p:nvSpPr>
              <p:cNvPr id="60"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1"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2"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3"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54" name="Group 343"/>
            <p:cNvGrpSpPr>
              <a:grpSpLocks/>
            </p:cNvGrpSpPr>
            <p:nvPr/>
          </p:nvGrpSpPr>
          <p:grpSpPr bwMode="auto">
            <a:xfrm>
              <a:off x="2366" y="3952"/>
              <a:ext cx="305" cy="224"/>
              <a:chOff x="1627" y="2058"/>
              <a:chExt cx="1354" cy="779"/>
            </a:xfrm>
          </p:grpSpPr>
          <p:sp>
            <p:nvSpPr>
              <p:cNvPr id="56"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7"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8"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9"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55"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72" name="Curved Left Arrow 71"/>
          <p:cNvSpPr/>
          <p:nvPr/>
        </p:nvSpPr>
        <p:spPr>
          <a:xfrm rot="10800000">
            <a:off x="1464814" y="1944208"/>
            <a:ext cx="550418" cy="13760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Straight Arrow Connector 73"/>
          <p:cNvCxnSpPr/>
          <p:nvPr/>
        </p:nvCxnSpPr>
        <p:spPr>
          <a:xfrm>
            <a:off x="2139518" y="1961964"/>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2531615" y="2629270"/>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a:off x="1538796" y="3411985"/>
            <a:ext cx="665825"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2099569" y="1526958"/>
                <a:ext cx="898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𝑟𝑜𝑡𝑎𝑡𝑖𝑜𝑛</m:t>
                          </m:r>
                        </m:sub>
                      </m:sSub>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2099569" y="1526958"/>
                <a:ext cx="898259" cy="276999"/>
              </a:xfrm>
              <a:prstGeom prst="rect">
                <a:avLst/>
              </a:prstGeom>
              <a:blipFill rotWithShape="0">
                <a:blip r:embed="rId2"/>
                <a:stretch>
                  <a:fillRect l="-3378" r="-270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497367" y="3454892"/>
                <a:ext cx="898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𝑟𝑜𝑡𝑎𝑡𝑖𝑜𝑛</m:t>
                          </m:r>
                        </m:sub>
                      </m:sSub>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1497367" y="3454892"/>
                <a:ext cx="898259" cy="276999"/>
              </a:xfrm>
              <a:prstGeom prst="rect">
                <a:avLst/>
              </a:prstGeom>
              <a:blipFill rotWithShape="0">
                <a:blip r:embed="rId3"/>
                <a:stretch>
                  <a:fillRect l="-3401" r="-2721" b="-17778"/>
                </a:stretch>
              </a:blipFill>
            </p:spPr>
            <p:txBody>
              <a:bodyPr/>
              <a:lstStyle/>
              <a:p>
                <a:r>
                  <a:rPr lang="en-US">
                    <a:noFill/>
                  </a:rPr>
                  <a:t> </a:t>
                </a:r>
              </a:p>
            </p:txBody>
          </p:sp>
        </mc:Fallback>
      </mc:AlternateContent>
      <p:sp>
        <p:nvSpPr>
          <p:cNvPr id="81" name="TextBox 80"/>
          <p:cNvSpPr txBox="1"/>
          <p:nvPr/>
        </p:nvSpPr>
        <p:spPr>
          <a:xfrm>
            <a:off x="4717003" y="2399930"/>
            <a:ext cx="893193" cy="369332"/>
          </a:xfrm>
          <a:prstGeom prst="rect">
            <a:avLst/>
          </a:prstGeom>
          <a:noFill/>
        </p:spPr>
        <p:txBody>
          <a:bodyPr wrap="none" rtlCol="0">
            <a:spAutoFit/>
          </a:bodyPr>
          <a:lstStyle/>
          <a:p>
            <a:r>
              <a:rPr lang="en-US" dirty="0">
                <a:solidFill>
                  <a:srgbClr val="FF9900"/>
                </a:solidFill>
              </a:rPr>
              <a:t>no shift</a:t>
            </a:r>
          </a:p>
        </p:txBody>
      </p:sp>
      <p:grpSp>
        <p:nvGrpSpPr>
          <p:cNvPr id="85" name="Group 84"/>
          <p:cNvGrpSpPr/>
          <p:nvPr/>
        </p:nvGrpSpPr>
        <p:grpSpPr>
          <a:xfrm>
            <a:off x="3119398" y="1406654"/>
            <a:ext cx="4519139" cy="573416"/>
            <a:chOff x="3217052" y="2791573"/>
            <a:chExt cx="4519139" cy="573416"/>
          </a:xfrm>
        </p:grpSpPr>
        <p:grpSp>
          <p:nvGrpSpPr>
            <p:cNvPr id="6" name="Group 327"/>
            <p:cNvGrpSpPr>
              <a:grpSpLocks/>
            </p:cNvGrpSpPr>
            <p:nvPr/>
          </p:nvGrpSpPr>
          <p:grpSpPr bwMode="auto">
            <a:xfrm flipH="1">
              <a:off x="3217052" y="3004141"/>
              <a:ext cx="1214689" cy="360848"/>
              <a:chOff x="1440" y="3936"/>
              <a:chExt cx="1296" cy="240"/>
            </a:xfrm>
          </p:grpSpPr>
          <p:grpSp>
            <p:nvGrpSpPr>
              <p:cNvPr id="7" name="Group 328"/>
              <p:cNvGrpSpPr>
                <a:grpSpLocks/>
              </p:cNvGrpSpPr>
              <p:nvPr/>
            </p:nvGrpSpPr>
            <p:grpSpPr bwMode="auto">
              <a:xfrm>
                <a:off x="1440" y="3936"/>
                <a:ext cx="305" cy="224"/>
                <a:chOff x="1627" y="2058"/>
                <a:chExt cx="1354" cy="779"/>
              </a:xfrm>
            </p:grpSpPr>
            <p:sp>
              <p:nvSpPr>
                <p:cNvPr id="24"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5"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6"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7"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8" name="Group 333"/>
              <p:cNvGrpSpPr>
                <a:grpSpLocks/>
              </p:cNvGrpSpPr>
              <p:nvPr/>
            </p:nvGrpSpPr>
            <p:grpSpPr bwMode="auto">
              <a:xfrm>
                <a:off x="1750" y="3941"/>
                <a:ext cx="305" cy="224"/>
                <a:chOff x="1627" y="2058"/>
                <a:chExt cx="1354" cy="779"/>
              </a:xfrm>
            </p:grpSpPr>
            <p:sp>
              <p:nvSpPr>
                <p:cNvPr id="20"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3"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9" name="Group 338"/>
              <p:cNvGrpSpPr>
                <a:grpSpLocks/>
              </p:cNvGrpSpPr>
              <p:nvPr/>
            </p:nvGrpSpPr>
            <p:grpSpPr bwMode="auto">
              <a:xfrm>
                <a:off x="2058" y="3948"/>
                <a:ext cx="306" cy="224"/>
                <a:chOff x="1627" y="2058"/>
                <a:chExt cx="1354" cy="779"/>
              </a:xfrm>
            </p:grpSpPr>
            <p:sp>
              <p:nvSpPr>
                <p:cNvPr id="16"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7"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9"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10" name="Group 343"/>
              <p:cNvGrpSpPr>
                <a:grpSpLocks/>
              </p:cNvGrpSpPr>
              <p:nvPr/>
            </p:nvGrpSpPr>
            <p:grpSpPr bwMode="auto">
              <a:xfrm>
                <a:off x="2366" y="3952"/>
                <a:ext cx="305" cy="224"/>
                <a:chOff x="1627" y="2058"/>
                <a:chExt cx="1354" cy="779"/>
              </a:xfrm>
            </p:grpSpPr>
            <p:sp>
              <p:nvSpPr>
                <p:cNvPr id="12"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5"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1"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77" name="TextBox 76"/>
            <p:cNvSpPr txBox="1"/>
            <p:nvPr/>
          </p:nvSpPr>
          <p:spPr>
            <a:xfrm>
              <a:off x="4447713" y="2920753"/>
              <a:ext cx="1296252" cy="369332"/>
            </a:xfrm>
            <a:prstGeom prst="rect">
              <a:avLst/>
            </a:prstGeom>
            <a:noFill/>
          </p:spPr>
          <p:txBody>
            <a:bodyPr wrap="none" rtlCol="0">
              <a:spAutoFit/>
            </a:bodyPr>
            <a:lstStyle/>
            <a:p>
              <a:r>
                <a:rPr lang="en-US" dirty="0">
                  <a:solidFill>
                    <a:srgbClr val="0000FF"/>
                  </a:solidFill>
                </a:rPr>
                <a:t>blue shifted</a:t>
              </a:r>
            </a:p>
          </p:txBody>
        </p:sp>
        <mc:AlternateContent xmlns:mc="http://schemas.openxmlformats.org/markup-compatibility/2006" xmlns:a14="http://schemas.microsoft.com/office/drawing/2010/main">
          <mc:Choice Requires="a14">
            <p:sp>
              <p:nvSpPr>
                <p:cNvPr id="82" name="Rectangle 81"/>
                <p:cNvSpPr/>
                <p:nvPr/>
              </p:nvSpPr>
              <p:spPr>
                <a:xfrm>
                  <a:off x="5689349" y="2791573"/>
                  <a:ext cx="204684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0000FF"/>
                                </a:solidFill>
                                <a:latin typeface="Cambria Math" panose="02040503050406030204" pitchFamily="18" charset="0"/>
                                <a:ea typeface="Cambria Math" panose="02040503050406030204" pitchFamily="18" charset="0"/>
                              </a:rPr>
                            </m:ctrlPr>
                          </m:sSupPr>
                          <m:e>
                            <m:r>
                              <a:rPr lang="en-US" sz="2800" i="1" smtClean="0">
                                <a:solidFill>
                                  <a:srgbClr val="0000FF"/>
                                </a:solidFill>
                                <a:latin typeface="Cambria Math" panose="02040503050406030204" pitchFamily="18" charset="0"/>
                                <a:ea typeface="Cambria Math" panose="02040503050406030204" pitchFamily="18" charset="0"/>
                              </a:rPr>
                              <m:t>𝜆</m:t>
                            </m:r>
                          </m:e>
                          <m:sup>
                            <m:r>
                              <a:rPr lang="en-US" sz="2800" b="0" i="1" smtClean="0">
                                <a:solidFill>
                                  <a:srgbClr val="0000FF"/>
                                </a:solidFill>
                                <a:latin typeface="Cambria Math" panose="02040503050406030204" pitchFamily="18" charset="0"/>
                                <a:ea typeface="Cambria Math" panose="02040503050406030204" pitchFamily="18" charset="0"/>
                              </a:rPr>
                              <m:t>′</m:t>
                            </m:r>
                          </m:sup>
                        </m:sSup>
                        <m:r>
                          <a:rPr lang="en-US" sz="2800" b="0" i="1" smtClean="0">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𝜆</m:t>
                        </m:r>
                        <m:r>
                          <a:rPr lang="en-US" sz="2800" b="0" i="1" smtClean="0">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m:t>
                        </m:r>
                        <m:r>
                          <a:rPr lang="en-US" sz="2800" i="1">
                            <a:solidFill>
                              <a:srgbClr val="0000FF"/>
                            </a:solidFill>
                            <a:latin typeface="Cambria Math" panose="02040503050406030204" pitchFamily="18" charset="0"/>
                            <a:ea typeface="Cambria Math" panose="02040503050406030204" pitchFamily="18" charset="0"/>
                          </a:rPr>
                          <m:t>𝜆</m:t>
                        </m:r>
                      </m:oMath>
                    </m:oMathPara>
                  </a14:m>
                  <a:endParaRPr lang="en-US" sz="2800" dirty="0">
                    <a:solidFill>
                      <a:srgbClr val="0000FF"/>
                    </a:solidFill>
                  </a:endParaRPr>
                </a:p>
              </p:txBody>
            </p:sp>
          </mc:Choice>
          <mc:Fallback xmlns="">
            <p:sp>
              <p:nvSpPr>
                <p:cNvPr id="82" name="Rectangle 81"/>
                <p:cNvSpPr>
                  <a:spLocks noRot="1" noChangeAspect="1" noMove="1" noResize="1" noEditPoints="1" noAdjustHandles="1" noChangeArrowheads="1" noChangeShapeType="1" noTextEdit="1"/>
                </p:cNvSpPr>
                <p:nvPr/>
              </p:nvSpPr>
              <p:spPr>
                <a:xfrm>
                  <a:off x="5689349" y="2791573"/>
                  <a:ext cx="2046842" cy="523220"/>
                </a:xfrm>
                <a:prstGeom prst="rect">
                  <a:avLst/>
                </a:prstGeom>
                <a:blipFill rotWithShape="0">
                  <a:blip r:embed="rId4"/>
                  <a:stretch>
                    <a:fillRect/>
                  </a:stretch>
                </a:blipFill>
              </p:spPr>
              <p:txBody>
                <a:bodyPr/>
                <a:lstStyle/>
                <a:p>
                  <a:r>
                    <a:rPr lang="en-US">
                      <a:noFill/>
                    </a:rPr>
                    <a:t> </a:t>
                  </a:r>
                </a:p>
              </p:txBody>
            </p:sp>
          </mc:Fallback>
        </mc:AlternateContent>
      </p:grpSp>
      <p:grpSp>
        <p:nvGrpSpPr>
          <p:cNvPr id="86" name="Group 85"/>
          <p:cNvGrpSpPr/>
          <p:nvPr/>
        </p:nvGrpSpPr>
        <p:grpSpPr>
          <a:xfrm>
            <a:off x="2717131" y="3148161"/>
            <a:ext cx="4922886" cy="523220"/>
            <a:chOff x="2814785" y="4346647"/>
            <a:chExt cx="4922886" cy="523220"/>
          </a:xfrm>
        </p:grpSpPr>
        <p:grpSp>
          <p:nvGrpSpPr>
            <p:cNvPr id="28" name="Group 327"/>
            <p:cNvGrpSpPr>
              <a:grpSpLocks/>
            </p:cNvGrpSpPr>
            <p:nvPr/>
          </p:nvGrpSpPr>
          <p:grpSpPr bwMode="auto">
            <a:xfrm flipH="1">
              <a:off x="2814785" y="4488261"/>
              <a:ext cx="1755608" cy="360848"/>
              <a:chOff x="1440" y="3936"/>
              <a:chExt cx="1296" cy="240"/>
            </a:xfrm>
          </p:grpSpPr>
          <p:grpSp>
            <p:nvGrpSpPr>
              <p:cNvPr id="29" name="Group 328"/>
              <p:cNvGrpSpPr>
                <a:grpSpLocks/>
              </p:cNvGrpSpPr>
              <p:nvPr/>
            </p:nvGrpSpPr>
            <p:grpSpPr bwMode="auto">
              <a:xfrm>
                <a:off x="1440" y="3936"/>
                <a:ext cx="305" cy="224"/>
                <a:chOff x="1627" y="2058"/>
                <a:chExt cx="1354" cy="779"/>
              </a:xfrm>
            </p:grpSpPr>
            <p:sp>
              <p:nvSpPr>
                <p:cNvPr id="46"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9"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0" name="Group 333"/>
              <p:cNvGrpSpPr>
                <a:grpSpLocks/>
              </p:cNvGrpSpPr>
              <p:nvPr/>
            </p:nvGrpSpPr>
            <p:grpSpPr bwMode="auto">
              <a:xfrm>
                <a:off x="1750" y="3941"/>
                <a:ext cx="305" cy="224"/>
                <a:chOff x="1627" y="2058"/>
                <a:chExt cx="1354" cy="779"/>
              </a:xfrm>
            </p:grpSpPr>
            <p:sp>
              <p:nvSpPr>
                <p:cNvPr id="42"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3"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4"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1" name="Group 338"/>
              <p:cNvGrpSpPr>
                <a:grpSpLocks/>
              </p:cNvGrpSpPr>
              <p:nvPr/>
            </p:nvGrpSpPr>
            <p:grpSpPr bwMode="auto">
              <a:xfrm>
                <a:off x="2058" y="3948"/>
                <a:ext cx="306" cy="224"/>
                <a:chOff x="1627" y="2058"/>
                <a:chExt cx="1354" cy="779"/>
              </a:xfrm>
            </p:grpSpPr>
            <p:sp>
              <p:nvSpPr>
                <p:cNvPr id="38"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2" name="Group 343"/>
              <p:cNvGrpSpPr>
                <a:grpSpLocks/>
              </p:cNvGrpSpPr>
              <p:nvPr/>
            </p:nvGrpSpPr>
            <p:grpSpPr bwMode="auto">
              <a:xfrm>
                <a:off x="2366" y="3952"/>
                <a:ext cx="305" cy="224"/>
                <a:chOff x="1627" y="2058"/>
                <a:chExt cx="1354" cy="779"/>
              </a:xfrm>
            </p:grpSpPr>
            <p:sp>
              <p:nvSpPr>
                <p:cNvPr id="34"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5"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6"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7"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33"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80" name="TextBox 79"/>
            <p:cNvSpPr txBox="1"/>
            <p:nvPr/>
          </p:nvSpPr>
          <p:spPr>
            <a:xfrm>
              <a:off x="4591236" y="4466949"/>
              <a:ext cx="1198661" cy="369332"/>
            </a:xfrm>
            <a:prstGeom prst="rect">
              <a:avLst/>
            </a:prstGeom>
            <a:noFill/>
          </p:spPr>
          <p:txBody>
            <a:bodyPr wrap="none" rtlCol="0">
              <a:spAutoFit/>
            </a:bodyPr>
            <a:lstStyle/>
            <a:p>
              <a:r>
                <a:rPr lang="en-US" dirty="0">
                  <a:solidFill>
                    <a:srgbClr val="FF0000"/>
                  </a:solidFill>
                </a:rPr>
                <a:t>red shifted</a:t>
              </a:r>
            </a:p>
          </p:txBody>
        </p:sp>
        <mc:AlternateContent xmlns:mc="http://schemas.openxmlformats.org/markup-compatibility/2006" xmlns:a14="http://schemas.microsoft.com/office/drawing/2010/main">
          <mc:Choice Requires="a14">
            <p:sp>
              <p:nvSpPr>
                <p:cNvPr id="83" name="Rectangle 82"/>
                <p:cNvSpPr/>
                <p:nvPr/>
              </p:nvSpPr>
              <p:spPr>
                <a:xfrm>
                  <a:off x="5690829" y="4346647"/>
                  <a:ext cx="204684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F0000"/>
                                </a:solidFill>
                                <a:latin typeface="Cambria Math" panose="02040503050406030204" pitchFamily="18" charset="0"/>
                                <a:ea typeface="Cambria Math" panose="02040503050406030204" pitchFamily="18" charset="0"/>
                              </a:rPr>
                            </m:ctrlPr>
                          </m:sSupPr>
                          <m:e>
                            <m:r>
                              <a:rPr lang="en-US" sz="2800" i="1" smtClean="0">
                                <a:solidFill>
                                  <a:srgbClr val="FF0000"/>
                                </a:solidFill>
                                <a:latin typeface="Cambria Math" panose="02040503050406030204" pitchFamily="18" charset="0"/>
                                <a:ea typeface="Cambria Math" panose="02040503050406030204" pitchFamily="18" charset="0"/>
                              </a:rPr>
                              <m:t>𝜆</m:t>
                            </m:r>
                          </m:e>
                          <m:sup>
                            <m:r>
                              <a:rPr lang="en-US" sz="2800" b="0" i="1" smtClean="0">
                                <a:solidFill>
                                  <a:srgbClr val="FF0000"/>
                                </a:solidFill>
                                <a:latin typeface="Cambria Math" panose="02040503050406030204" pitchFamily="18" charset="0"/>
                                <a:ea typeface="Cambria Math" panose="02040503050406030204" pitchFamily="18" charset="0"/>
                              </a:rPr>
                              <m:t>′</m:t>
                            </m:r>
                          </m:sup>
                        </m:sSup>
                        <m:r>
                          <a:rPr lang="en-US" sz="2800" b="0" i="1" smtClean="0">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𝜆</m:t>
                        </m:r>
                        <m:r>
                          <a:rPr lang="en-US" sz="2800" b="0" i="1" smtClean="0">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m:t>
                        </m:r>
                        <m:r>
                          <a:rPr lang="en-US" sz="2800" i="1">
                            <a:solidFill>
                              <a:srgbClr val="FF0000"/>
                            </a:solidFill>
                            <a:latin typeface="Cambria Math" panose="02040503050406030204" pitchFamily="18" charset="0"/>
                            <a:ea typeface="Cambria Math" panose="02040503050406030204" pitchFamily="18" charset="0"/>
                          </a:rPr>
                          <m:t>𝜆</m:t>
                        </m:r>
                      </m:oMath>
                    </m:oMathPara>
                  </a14:m>
                  <a:endParaRPr lang="en-US" sz="2800" dirty="0">
                    <a:solidFill>
                      <a:srgbClr val="FF0000"/>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5690829" y="4346647"/>
                  <a:ext cx="2046842" cy="523220"/>
                </a:xfrm>
                <a:prstGeom prst="rect">
                  <a:avLst/>
                </a:prstGeom>
                <a:blipFill rotWithShape="0">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4" name="Rectangle 83"/>
              <p:cNvSpPr/>
              <p:nvPr/>
            </p:nvSpPr>
            <p:spPr>
              <a:xfrm>
                <a:off x="5594655" y="2315139"/>
                <a:ext cx="121430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F9900"/>
                              </a:solidFill>
                              <a:latin typeface="Cambria Math" panose="02040503050406030204" pitchFamily="18" charset="0"/>
                              <a:ea typeface="Cambria Math" panose="02040503050406030204" pitchFamily="18" charset="0"/>
                            </a:rPr>
                          </m:ctrlPr>
                        </m:sSupPr>
                        <m:e>
                          <m:r>
                            <a:rPr lang="en-US" sz="2800" i="1" smtClean="0">
                              <a:solidFill>
                                <a:srgbClr val="FF9900"/>
                              </a:solidFill>
                              <a:latin typeface="Cambria Math" panose="02040503050406030204" pitchFamily="18" charset="0"/>
                              <a:ea typeface="Cambria Math" panose="02040503050406030204" pitchFamily="18" charset="0"/>
                            </a:rPr>
                            <m:t>𝜆</m:t>
                          </m:r>
                        </m:e>
                        <m:sup>
                          <m:r>
                            <a:rPr lang="en-US" sz="2800" b="0" i="1" smtClean="0">
                              <a:solidFill>
                                <a:srgbClr val="FF9900"/>
                              </a:solidFill>
                              <a:latin typeface="Cambria Math" panose="02040503050406030204" pitchFamily="18" charset="0"/>
                              <a:ea typeface="Cambria Math" panose="02040503050406030204" pitchFamily="18" charset="0"/>
                            </a:rPr>
                            <m:t>′</m:t>
                          </m:r>
                        </m:sup>
                      </m:sSup>
                      <m:r>
                        <a:rPr lang="en-US" sz="2800" b="0" i="1" smtClean="0">
                          <a:solidFill>
                            <a:srgbClr val="FF9900"/>
                          </a:solidFill>
                          <a:latin typeface="Cambria Math" panose="02040503050406030204" pitchFamily="18" charset="0"/>
                          <a:ea typeface="Cambria Math" panose="02040503050406030204" pitchFamily="18" charset="0"/>
                        </a:rPr>
                        <m:t>=</m:t>
                      </m:r>
                      <m:r>
                        <a:rPr lang="en-US" sz="2800" i="1">
                          <a:solidFill>
                            <a:srgbClr val="FF9900"/>
                          </a:solidFill>
                          <a:latin typeface="Cambria Math" panose="02040503050406030204" pitchFamily="18" charset="0"/>
                          <a:ea typeface="Cambria Math" panose="02040503050406030204" pitchFamily="18" charset="0"/>
                        </a:rPr>
                        <m:t>𝜆</m:t>
                      </m:r>
                    </m:oMath>
                  </m:oMathPara>
                </a14:m>
                <a:endParaRPr lang="en-US" sz="2800" dirty="0">
                  <a:solidFill>
                    <a:srgbClr val="FF9900"/>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5594655" y="2315139"/>
                <a:ext cx="1214307" cy="523220"/>
              </a:xfrm>
              <a:prstGeom prst="rect">
                <a:avLst/>
              </a:prstGeom>
              <a:blipFill rotWithShape="0">
                <a:blip r:embed="rId6"/>
                <a:stretch>
                  <a:fillRect/>
                </a:stretch>
              </a:blipFill>
            </p:spPr>
            <p:txBody>
              <a:bodyPr/>
              <a:lstStyle/>
              <a:p>
                <a:r>
                  <a:rPr lang="en-US">
                    <a:noFill/>
                  </a:rPr>
                  <a:t> </a:t>
                </a:r>
              </a:p>
            </p:txBody>
          </p:sp>
        </mc:Fallback>
      </mc:AlternateContent>
      <p:pic>
        <p:nvPicPr>
          <p:cNvPr id="2050" name="Picture 2" descr="Space Planet GIF by NAS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71816" y="4164568"/>
            <a:ext cx="6052158" cy="2546951"/>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1990077" y="5194920"/>
            <a:ext cx="1296252" cy="369332"/>
          </a:xfrm>
          <a:prstGeom prst="rect">
            <a:avLst/>
          </a:prstGeom>
          <a:noFill/>
        </p:spPr>
        <p:txBody>
          <a:bodyPr wrap="none" rtlCol="0">
            <a:spAutoFit/>
          </a:bodyPr>
          <a:lstStyle/>
          <a:p>
            <a:r>
              <a:rPr lang="en-US" dirty="0">
                <a:solidFill>
                  <a:srgbClr val="0000FF"/>
                </a:solidFill>
              </a:rPr>
              <a:t>blue shifted</a:t>
            </a:r>
          </a:p>
        </p:txBody>
      </p:sp>
      <p:sp>
        <p:nvSpPr>
          <p:cNvPr id="94" name="TextBox 93"/>
          <p:cNvSpPr txBox="1"/>
          <p:nvPr/>
        </p:nvSpPr>
        <p:spPr>
          <a:xfrm>
            <a:off x="5382829" y="5196400"/>
            <a:ext cx="1198661" cy="369332"/>
          </a:xfrm>
          <a:prstGeom prst="rect">
            <a:avLst/>
          </a:prstGeom>
          <a:noFill/>
        </p:spPr>
        <p:txBody>
          <a:bodyPr wrap="none" rtlCol="0">
            <a:spAutoFit/>
          </a:bodyPr>
          <a:lstStyle/>
          <a:p>
            <a:r>
              <a:rPr lang="en-US" dirty="0">
                <a:solidFill>
                  <a:srgbClr val="FF0000"/>
                </a:solidFill>
              </a:rPr>
              <a:t>red shifted</a:t>
            </a:r>
          </a:p>
        </p:txBody>
      </p:sp>
      <p:sp>
        <p:nvSpPr>
          <p:cNvPr id="92" name="TextBox 91"/>
          <p:cNvSpPr txBox="1"/>
          <p:nvPr/>
        </p:nvSpPr>
        <p:spPr>
          <a:xfrm>
            <a:off x="4065972" y="5202314"/>
            <a:ext cx="525465" cy="369332"/>
          </a:xfrm>
          <a:prstGeom prst="rect">
            <a:avLst/>
          </a:prstGeom>
          <a:noFill/>
        </p:spPr>
        <p:txBody>
          <a:bodyPr wrap="none" rtlCol="0">
            <a:spAutoFit/>
          </a:bodyPr>
          <a:lstStyle/>
          <a:p>
            <a:r>
              <a:rPr lang="en-US" dirty="0"/>
              <a:t>fast</a:t>
            </a:r>
          </a:p>
        </p:txBody>
      </p:sp>
      <p:sp>
        <p:nvSpPr>
          <p:cNvPr id="96" name="TextBox 95"/>
          <p:cNvSpPr txBox="1"/>
          <p:nvPr/>
        </p:nvSpPr>
        <p:spPr>
          <a:xfrm>
            <a:off x="4049698" y="4307147"/>
            <a:ext cx="613373" cy="369332"/>
          </a:xfrm>
          <a:prstGeom prst="rect">
            <a:avLst/>
          </a:prstGeom>
          <a:noFill/>
        </p:spPr>
        <p:txBody>
          <a:bodyPr wrap="none" rtlCol="0">
            <a:spAutoFit/>
          </a:bodyPr>
          <a:lstStyle/>
          <a:p>
            <a:r>
              <a:rPr lang="en-US" dirty="0"/>
              <a:t>slow</a:t>
            </a:r>
          </a:p>
        </p:txBody>
      </p:sp>
      <p:sp>
        <p:nvSpPr>
          <p:cNvPr id="97" name="TextBox 96"/>
          <p:cNvSpPr txBox="1"/>
          <p:nvPr/>
        </p:nvSpPr>
        <p:spPr>
          <a:xfrm>
            <a:off x="4051175" y="6217328"/>
            <a:ext cx="613373" cy="369332"/>
          </a:xfrm>
          <a:prstGeom prst="rect">
            <a:avLst/>
          </a:prstGeom>
          <a:noFill/>
        </p:spPr>
        <p:txBody>
          <a:bodyPr wrap="none" rtlCol="0">
            <a:spAutoFit/>
          </a:bodyPr>
          <a:lstStyle/>
          <a:p>
            <a:r>
              <a:rPr lang="en-US" dirty="0"/>
              <a:t>slow</a:t>
            </a:r>
          </a:p>
        </p:txBody>
      </p:sp>
      <p:sp>
        <p:nvSpPr>
          <p:cNvPr id="73" name="TextBox 72"/>
          <p:cNvSpPr txBox="1"/>
          <p:nvPr/>
        </p:nvSpPr>
        <p:spPr>
          <a:xfrm>
            <a:off x="6507332" y="6462944"/>
            <a:ext cx="898003" cy="246221"/>
          </a:xfrm>
          <a:prstGeom prst="rect">
            <a:avLst/>
          </a:prstGeom>
          <a:noFill/>
        </p:spPr>
        <p:txBody>
          <a:bodyPr wrap="none" rtlCol="0">
            <a:spAutoFit/>
          </a:bodyPr>
          <a:lstStyle/>
          <a:p>
            <a:r>
              <a:rPr lang="en-US" sz="1000" dirty="0">
                <a:solidFill>
                  <a:schemeClr val="bg1"/>
                </a:solidFill>
              </a:rPr>
              <a:t>[NASA, </a:t>
            </a:r>
            <a:r>
              <a:rPr lang="en-US" sz="1000" dirty="0" err="1">
                <a:solidFill>
                  <a:schemeClr val="bg1"/>
                </a:solidFill>
              </a:rPr>
              <a:t>giphy</a:t>
            </a:r>
            <a:r>
              <a:rPr lang="en-US" sz="1000" dirty="0">
                <a:solidFill>
                  <a:schemeClr val="bg1"/>
                </a:solidFill>
              </a:rPr>
              <a:t>]</a:t>
            </a:r>
          </a:p>
        </p:txBody>
      </p:sp>
    </p:spTree>
    <p:extLst>
      <p:ext uri="{BB962C8B-B14F-4D97-AF65-F5344CB8AC3E}">
        <p14:creationId xmlns:p14="http://schemas.microsoft.com/office/powerpoint/2010/main" val="247054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Nuclear Particles</a:t>
            </a:r>
          </a:p>
        </p:txBody>
      </p:sp>
      <p:sp>
        <p:nvSpPr>
          <p:cNvPr id="3" name="TextBox 2"/>
          <p:cNvSpPr txBox="1"/>
          <p:nvPr/>
        </p:nvSpPr>
        <p:spPr>
          <a:xfrm>
            <a:off x="781235" y="1100832"/>
            <a:ext cx="82029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Photons are the easiest particles with which to view space, but they are not the only ones</a:t>
            </a:r>
          </a:p>
        </p:txBody>
      </p:sp>
      <mc:AlternateContent xmlns:mc="http://schemas.openxmlformats.org/markup-compatibility/2006" xmlns:a14="http://schemas.microsoft.com/office/drawing/2010/main">
        <mc:Choice Requires="a14">
          <p:sp>
            <p:nvSpPr>
              <p:cNvPr id="4" name="TextBox 3"/>
              <p:cNvSpPr txBox="1"/>
              <p:nvPr/>
            </p:nvSpPr>
            <p:spPr>
              <a:xfrm>
                <a:off x="1278384" y="2547893"/>
                <a:ext cx="7261935"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Protons (</a:t>
                </a:r>
                <a:r>
                  <a:rPr kumimoji="0" lang="en-US" sz="2400" b="0" i="1" u="none" strike="noStrike" kern="1200" cap="none" spc="0" normalizeH="0" baseline="0" noProof="0" dirty="0">
                    <a:ln>
                      <a:noFill/>
                    </a:ln>
                    <a:solidFill>
                      <a:srgbClr val="000000"/>
                    </a:solidFill>
                    <a:effectLst/>
                    <a:uLnTx/>
                    <a:uFillTx/>
                    <a:latin typeface="Arial"/>
                    <a:ea typeface="+mn-ea"/>
                    <a:cs typeface="+mn-cs"/>
                  </a:rPr>
                  <a:t>p</a:t>
                </a:r>
                <a:r>
                  <a:rPr kumimoji="0" lang="en-US" sz="2400" b="0" i="0" u="none" strike="noStrike" kern="1200" cap="none" spc="0" normalizeH="0" baseline="0" noProof="0" dirty="0">
                    <a:ln>
                      <a:noFill/>
                    </a:ln>
                    <a:solidFill>
                      <a:srgbClr val="000000"/>
                    </a:solidFill>
                    <a:effectLst/>
                    <a:uLnTx/>
                    <a:uFillTx/>
                    <a:latin typeface="Arial"/>
                    <a:ea typeface="+mn-ea"/>
                    <a:cs typeface="+mn-cs"/>
                  </a:rPr>
                  <a:t> or </a:t>
                </a:r>
                <a:r>
                  <a:rPr kumimoji="0" lang="en-US" sz="2400" b="0" i="1" u="none" strike="noStrike" kern="1200" cap="none" spc="0" normalizeH="0" baseline="0" noProof="0" dirty="0">
                    <a:ln>
                      <a:noFill/>
                    </a:ln>
                    <a:solidFill>
                      <a:srgbClr val="000000"/>
                    </a:solidFill>
                    <a:effectLst/>
                    <a:uLnTx/>
                    <a:uFillTx/>
                    <a:latin typeface="Arial"/>
                    <a:ea typeface="+mn-ea"/>
                    <a:cs typeface="+mn-cs"/>
                  </a:rPr>
                  <a:t>p</a:t>
                </a:r>
                <a:r>
                  <a:rPr kumimoji="0" lang="en-US" sz="2400" b="0" i="1" u="none" strike="noStrike" kern="1200" cap="none" spc="0" normalizeH="0" baseline="30000" noProof="0" dirty="0">
                    <a:ln>
                      <a:noFill/>
                    </a:ln>
                    <a:solidFill>
                      <a:srgbClr val="000000"/>
                    </a:solidFill>
                    <a:effectLst/>
                    <a:uLnTx/>
                    <a:uFillTx/>
                    <a:latin typeface="Arial"/>
                    <a:ea typeface="+mn-ea"/>
                    <a:cs typeface="+mn-cs"/>
                  </a:rPr>
                  <a:t>+</a:t>
                </a:r>
                <a:r>
                  <a:rPr kumimoji="0" lang="en-US" sz="2400" b="0" i="0" u="none" strike="noStrike" kern="1200" cap="none" spc="0" normalizeH="0" baseline="0" noProof="0" dirty="0">
                    <a:ln>
                      <a:noFill/>
                    </a:ln>
                    <a:solidFill>
                      <a:srgbClr val="000000"/>
                    </a:solidFill>
                    <a:effectLst/>
                    <a:uLnTx/>
                    <a:uFillTx/>
                    <a:latin typeface="Arial"/>
                    <a:ea typeface="+mn-ea"/>
                    <a:cs typeface="+mn-cs"/>
                  </a:rPr>
                  <a:t>), electrons (</a:t>
                </a:r>
                <a:r>
                  <a:rPr kumimoji="0" lang="en-US" sz="2400" b="0" i="1" u="none" strike="noStrike" kern="1200" cap="none" spc="0" normalizeH="0" baseline="0" noProof="0" dirty="0">
                    <a:ln>
                      <a:noFill/>
                    </a:ln>
                    <a:solidFill>
                      <a:srgbClr val="000000"/>
                    </a:solidFill>
                    <a:effectLst/>
                    <a:uLnTx/>
                    <a:uFillTx/>
                    <a:latin typeface="Arial"/>
                    <a:ea typeface="+mn-ea"/>
                    <a:cs typeface="+mn-cs"/>
                  </a:rPr>
                  <a:t>e</a:t>
                </a:r>
                <a:r>
                  <a:rPr kumimoji="0" lang="en-US" sz="2400" b="0" i="0" u="none" strike="noStrike" kern="1200" cap="none" spc="0" normalizeH="0" baseline="0" noProof="0" dirty="0">
                    <a:ln>
                      <a:noFill/>
                    </a:ln>
                    <a:solidFill>
                      <a:srgbClr val="000000"/>
                    </a:solidFill>
                    <a:effectLst/>
                    <a:uLnTx/>
                    <a:uFillTx/>
                    <a:latin typeface="Arial"/>
                    <a:ea typeface="+mn-ea"/>
                    <a:cs typeface="+mn-cs"/>
                  </a:rPr>
                  <a:t> or </a:t>
                </a:r>
                <a:r>
                  <a:rPr kumimoji="0" lang="en-US" sz="2400" b="0" i="1" u="none" strike="noStrike" kern="1200" cap="none" spc="0" normalizeH="0" baseline="0" noProof="0" dirty="0">
                    <a:ln>
                      <a:noFill/>
                    </a:ln>
                    <a:solidFill>
                      <a:srgbClr val="000000"/>
                    </a:solidFill>
                    <a:effectLst/>
                    <a:uLnTx/>
                    <a:uFillTx/>
                    <a:latin typeface="Arial"/>
                    <a:ea typeface="+mn-ea"/>
                    <a:cs typeface="+mn-cs"/>
                  </a:rPr>
                  <a:t>e</a:t>
                </a:r>
                <a:r>
                  <a:rPr kumimoji="0" lang="en-US" sz="2400" b="0" i="1" u="none" strike="noStrike" kern="1200" cap="none" spc="0" normalizeH="0" baseline="30000" noProof="0" dirty="0">
                    <a:ln>
                      <a:noFill/>
                    </a:ln>
                    <a:solidFill>
                      <a:srgbClr val="000000"/>
                    </a:solidFill>
                    <a:effectLst/>
                    <a:uLnTx/>
                    <a:uFillTx/>
                    <a:latin typeface="Arial"/>
                    <a:ea typeface="+mn-ea"/>
                    <a:cs typeface="+mn-cs"/>
                  </a:rPr>
                  <a:t>-</a:t>
                </a:r>
                <a:r>
                  <a:rPr kumimoji="0" lang="en-US" sz="2400" b="0" i="0" u="none" strike="noStrike" kern="1200" cap="none" spc="0" normalizeH="0" baseline="0" noProof="0" dirty="0">
                    <a:ln>
                      <a:noFill/>
                    </a:ln>
                    <a:solidFill>
                      <a:srgbClr val="000000"/>
                    </a:solidFill>
                    <a:effectLst/>
                    <a:uLnTx/>
                    <a:uFillTx/>
                    <a:latin typeface="Arial"/>
                    <a:ea typeface="+mn-ea"/>
                    <a:cs typeface="+mn-cs"/>
                  </a:rPr>
                  <a:t>), neutrons (</a:t>
                </a:r>
                <a:r>
                  <a:rPr kumimoji="0" lang="en-US" sz="2400" b="0" i="1" u="none" strike="noStrike" kern="1200" cap="none" spc="0" normalizeH="0" baseline="0" noProof="0" dirty="0">
                    <a:ln>
                      <a:noFill/>
                    </a:ln>
                    <a:solidFill>
                      <a:srgbClr val="000000"/>
                    </a:solidFill>
                    <a:effectLst/>
                    <a:uLnTx/>
                    <a:uFillTx/>
                    <a:latin typeface="Arial"/>
                    <a:ea typeface="+mn-ea"/>
                    <a:cs typeface="+mn-cs"/>
                  </a:rPr>
                  <a:t>n</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Alpha particles (</a:t>
                </a:r>
                <a:r>
                  <a:rPr kumimoji="0" lang="en-US" sz="24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Neutrinos (</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𝜈</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Anti-particles: Positrons (</a:t>
                </a:r>
                <a:r>
                  <a:rPr kumimoji="0" lang="en-US" sz="2400" b="0" i="1" u="none" strike="noStrike" kern="1200" cap="none" spc="0" normalizeH="0" baseline="0" noProof="0" dirty="0">
                    <a:ln>
                      <a:noFill/>
                    </a:ln>
                    <a:solidFill>
                      <a:srgbClr val="000000"/>
                    </a:solidFill>
                    <a:effectLst/>
                    <a:uLnTx/>
                    <a:uFillTx/>
                    <a:latin typeface="Arial"/>
                    <a:ea typeface="+mn-ea"/>
                    <a:cs typeface="+mn-cs"/>
                  </a:rPr>
                  <a:t>e</a:t>
                </a:r>
                <a:r>
                  <a:rPr kumimoji="0" lang="en-US" sz="2400" b="0" i="1" u="none" strike="noStrike" kern="1200" cap="none" spc="0" normalizeH="0" baseline="30000" noProof="0" dirty="0">
                    <a:ln>
                      <a:noFill/>
                    </a:ln>
                    <a:solidFill>
                      <a:srgbClr val="000000"/>
                    </a:solidFill>
                    <a:effectLst/>
                    <a:uLnTx/>
                    <a:uFillTx/>
                    <a:latin typeface="Arial"/>
                    <a:ea typeface="+mn-ea"/>
                    <a:cs typeface="+mn-cs"/>
                  </a:rPr>
                  <a:t>+</a:t>
                </a:r>
                <a:r>
                  <a:rPr kumimoji="0" lang="en-US" sz="2400" b="0" i="0" u="none" strike="noStrike" kern="1200" cap="none" spc="0" normalizeH="0" baseline="0" noProof="0" dirty="0">
                    <a:ln>
                      <a:noFill/>
                    </a:ln>
                    <a:solidFill>
                      <a:srgbClr val="000000"/>
                    </a:solidFill>
                    <a:effectLst/>
                    <a:uLnTx/>
                    <a:uFillTx/>
                    <a:latin typeface="Arial"/>
                    <a:ea typeface="+mn-ea"/>
                    <a:cs typeface="+mn-cs"/>
                  </a:rPr>
                  <a:t>) &amp; anti-protons (</a:t>
                </a:r>
                <a:r>
                  <a:rPr kumimoji="0" lang="en-US" sz="2400" b="0" i="1" u="none" strike="noStrike" kern="1200" cap="none" spc="0" normalizeH="0" baseline="0" noProof="0" dirty="0">
                    <a:ln>
                      <a:noFill/>
                    </a:ln>
                    <a:solidFill>
                      <a:srgbClr val="000000"/>
                    </a:solidFill>
                    <a:effectLst/>
                    <a:uLnTx/>
                    <a:uFillTx/>
                    <a:latin typeface="Arial"/>
                    <a:ea typeface="+mn-ea"/>
                    <a:cs typeface="+mn-cs"/>
                  </a:rPr>
                  <a:t>p</a:t>
                </a:r>
                <a:r>
                  <a:rPr kumimoji="0" lang="en-US" sz="2400" b="0" i="1" u="none" strike="noStrike" kern="1200" cap="none" spc="0" normalizeH="0" baseline="30000" noProof="0" dirty="0">
                    <a:ln>
                      <a:noFill/>
                    </a:ln>
                    <a:solidFill>
                      <a:srgbClr val="000000"/>
                    </a:solidFill>
                    <a:effectLst/>
                    <a:uLnTx/>
                    <a:uFillTx/>
                    <a:latin typeface="Arial"/>
                    <a:ea typeface="+mn-ea"/>
                    <a:cs typeface="+mn-cs"/>
                  </a:rPr>
                  <a:t>-</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Cosmic rays </a:t>
                </a:r>
                <a:r>
                  <a:rPr kumimoji="0" lang="en-US" sz="1800" b="0" i="0" u="none" strike="noStrike" kern="1200" cap="none" spc="0" normalizeH="0" baseline="0" noProof="0" dirty="0">
                    <a:ln>
                      <a:noFill/>
                    </a:ln>
                    <a:solidFill>
                      <a:srgbClr val="000000"/>
                    </a:solidFill>
                    <a:effectLst/>
                    <a:uLnTx/>
                    <a:uFillTx/>
                    <a:latin typeface="Arial"/>
                    <a:ea typeface="+mn-ea"/>
                    <a:cs typeface="+mn-cs"/>
                  </a:rPr>
                  <a:t>(high energy </a:t>
                </a:r>
                <a:r>
                  <a:rPr kumimoji="0" lang="en-US" sz="1800" b="0" i="1" u="none" strike="noStrike" kern="1200" cap="none" spc="0" normalizeH="0" baseline="0" noProof="0" dirty="0">
                    <a:ln>
                      <a:noFill/>
                    </a:ln>
                    <a:solidFill>
                      <a:srgbClr val="000000"/>
                    </a:solidFill>
                    <a:effectLst/>
                    <a:uLnTx/>
                    <a:uFillTx/>
                    <a:latin typeface="Arial"/>
                    <a:ea typeface="+mn-ea"/>
                    <a:cs typeface="+mn-cs"/>
                  </a:rPr>
                  <a:t>p</a:t>
                </a:r>
                <a:r>
                  <a:rPr kumimoji="0" lang="en-US" sz="1800" b="0" i="1" u="none" strike="noStrike" kern="1200" cap="none" spc="0" normalizeH="0" baseline="30000" noProof="0" dirty="0">
                    <a:ln>
                      <a:noFill/>
                    </a:ln>
                    <a:solidFill>
                      <a:srgbClr val="000000"/>
                    </a:solidFill>
                    <a:effectLst/>
                    <a:uLnTx/>
                    <a:uFillTx/>
                    <a:latin typeface="Arial"/>
                    <a:ea typeface="+mn-ea"/>
                    <a:cs typeface="+mn-cs"/>
                  </a:rPr>
                  <a:t>+</a:t>
                </a:r>
                <a:r>
                  <a:rPr kumimoji="0" lang="en-US" sz="1800" b="0" i="1" u="none" strike="noStrike" kern="1200" cap="none" spc="0" normalizeH="0" baseline="0" noProof="0" dirty="0">
                    <a:ln>
                      <a:noFill/>
                    </a:ln>
                    <a:solidFill>
                      <a:srgbClr val="000000"/>
                    </a:solidFill>
                    <a:effectLst/>
                    <a:uLnTx/>
                    <a:uFillTx/>
                    <a:latin typeface="Arial"/>
                    <a:ea typeface="+mn-ea"/>
                    <a:cs typeface="+mn-cs"/>
                  </a:rPr>
                  <a:t>, p</a:t>
                </a:r>
                <a:r>
                  <a:rPr kumimoji="0" lang="en-US" sz="1800" b="0" i="1" u="none" strike="noStrike" kern="1200" cap="none" spc="0" normalizeH="0" baseline="30000" noProof="0" dirty="0">
                    <a:ln>
                      <a:noFill/>
                    </a:ln>
                    <a:solidFill>
                      <a:srgbClr val="000000"/>
                    </a:solidFill>
                    <a:effectLst/>
                    <a:uLnTx/>
                    <a:uFillTx/>
                    <a:latin typeface="Arial"/>
                    <a:ea typeface="+mn-ea"/>
                    <a:cs typeface="+mn-cs"/>
                  </a:rPr>
                  <a:t>-</a:t>
                </a:r>
                <a:r>
                  <a:rPr kumimoji="0" lang="en-US" sz="1800" b="0" i="1" u="none" strike="noStrike" kern="1200" cap="none" spc="0" normalizeH="0" baseline="0" noProof="0" dirty="0">
                    <a:ln>
                      <a:noFill/>
                    </a:ln>
                    <a:solidFill>
                      <a:srgbClr val="000000"/>
                    </a:solidFill>
                    <a:effectLst/>
                    <a:uLnTx/>
                    <a:uFillTx/>
                    <a:latin typeface="Arial"/>
                    <a:ea typeface="+mn-ea"/>
                    <a:cs typeface="+mn-cs"/>
                  </a:rPr>
                  <a:t>, e</a:t>
                </a:r>
                <a:r>
                  <a:rPr kumimoji="0" lang="en-US" sz="1800" b="0" i="1" u="none" strike="noStrike" kern="1200" cap="none" spc="0" normalizeH="0" baseline="30000" noProof="0" dirty="0">
                    <a:ln>
                      <a:noFill/>
                    </a:ln>
                    <a:solidFill>
                      <a:srgbClr val="000000"/>
                    </a:solidFill>
                    <a:effectLst/>
                    <a:uLnTx/>
                    <a:uFillTx/>
                    <a:latin typeface="Arial"/>
                    <a:ea typeface="+mn-ea"/>
                    <a:cs typeface="+mn-cs"/>
                  </a:rPr>
                  <a:t>+</a:t>
                </a:r>
                <a:r>
                  <a:rPr kumimoji="0" lang="en-US" sz="1800" b="0" i="1" u="none" strike="noStrike" kern="1200" cap="none" spc="0" normalizeH="0" baseline="0" noProof="0" dirty="0">
                    <a:ln>
                      <a:noFill/>
                    </a:ln>
                    <a:solidFill>
                      <a:srgbClr val="000000"/>
                    </a:solidFill>
                    <a:effectLst/>
                    <a:uLnTx/>
                    <a:uFillTx/>
                    <a:latin typeface="Arial"/>
                    <a:ea typeface="+mn-ea"/>
                    <a:cs typeface="+mn-cs"/>
                  </a:rPr>
                  <a:t>, e</a:t>
                </a:r>
                <a:r>
                  <a:rPr kumimoji="0" lang="en-US" sz="1800" b="0" i="1" u="none" strike="noStrike" kern="1200" cap="none" spc="0" normalizeH="0" baseline="30000" noProof="0" dirty="0">
                    <a:ln>
                      <a:noFill/>
                    </a:ln>
                    <a:solidFill>
                      <a:srgbClr val="000000"/>
                    </a:solidFill>
                    <a:effectLst/>
                    <a:uLnTx/>
                    <a:uFillTx/>
                    <a:latin typeface="Arial"/>
                    <a:ea typeface="+mn-ea"/>
                    <a:cs typeface="+mn-cs"/>
                  </a:rPr>
                  <a:t>-</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0" lang="en-US" sz="18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sym typeface="Symbol" panose="05050102010706020507" pitchFamily="18" charset="2"/>
                  </a:rPr>
                  <a:t>etc</a:t>
                </a:r>
                <a:r>
                  <a:rPr kumimoji="0" lang="en-US" sz="18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78384" y="2547893"/>
                <a:ext cx="7261935" cy="2862322"/>
              </a:xfrm>
              <a:prstGeom prst="rect">
                <a:avLst/>
              </a:prstGeom>
              <a:blipFill rotWithShape="0">
                <a:blip r:embed="rId2"/>
                <a:stretch>
                  <a:fillRect l="-1175" t="-1489" b="-4043"/>
                </a:stretch>
              </a:blipFill>
            </p:spPr>
            <p:txBody>
              <a:bodyPr/>
              <a:lstStyle/>
              <a:p>
                <a:r>
                  <a:rPr lang="en-US">
                    <a:noFill/>
                  </a:rPr>
                  <a:t> </a:t>
                </a:r>
              </a:p>
            </p:txBody>
          </p:sp>
        </mc:Fallback>
      </mc:AlternateContent>
    </p:spTree>
    <p:extLst>
      <p:ext uri="{BB962C8B-B14F-4D97-AF65-F5344CB8AC3E}">
        <p14:creationId xmlns:p14="http://schemas.microsoft.com/office/powerpoint/2010/main" val="138557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Particle Properties</a:t>
            </a:r>
          </a:p>
        </p:txBody>
      </p:sp>
      <p:graphicFrame>
        <p:nvGraphicFramePr>
          <p:cNvPr id="8" name="Table 7"/>
          <p:cNvGraphicFramePr>
            <a:graphicFrameLocks noGrp="1"/>
          </p:cNvGraphicFramePr>
          <p:nvPr/>
        </p:nvGraphicFramePr>
        <p:xfrm>
          <a:off x="861134" y="1254957"/>
          <a:ext cx="7483876" cy="3299285"/>
        </p:xfrm>
        <a:graphic>
          <a:graphicData uri="http://schemas.openxmlformats.org/drawingml/2006/table">
            <a:tbl>
              <a:tblPr firstRow="1" bandRow="1">
                <a:tableStyleId>{5C22544A-7EE6-4342-B048-85BDC9FD1C3A}</a:tableStyleId>
              </a:tblPr>
              <a:tblGrid>
                <a:gridCol w="1870969">
                  <a:extLst>
                    <a:ext uri="{9D8B030D-6E8A-4147-A177-3AD203B41FA5}">
                      <a16:colId xmlns:a16="http://schemas.microsoft.com/office/drawing/2014/main" val="20000"/>
                    </a:ext>
                  </a:extLst>
                </a:gridCol>
                <a:gridCol w="1870969">
                  <a:extLst>
                    <a:ext uri="{9D8B030D-6E8A-4147-A177-3AD203B41FA5}">
                      <a16:colId xmlns:a16="http://schemas.microsoft.com/office/drawing/2014/main" val="20001"/>
                    </a:ext>
                  </a:extLst>
                </a:gridCol>
                <a:gridCol w="1870969">
                  <a:extLst>
                    <a:ext uri="{9D8B030D-6E8A-4147-A177-3AD203B41FA5}">
                      <a16:colId xmlns:a16="http://schemas.microsoft.com/office/drawing/2014/main" val="20002"/>
                    </a:ext>
                  </a:extLst>
                </a:gridCol>
                <a:gridCol w="1870969">
                  <a:extLst>
                    <a:ext uri="{9D8B030D-6E8A-4147-A177-3AD203B41FA5}">
                      <a16:colId xmlns:a16="http://schemas.microsoft.com/office/drawing/2014/main" val="20003"/>
                    </a:ext>
                  </a:extLst>
                </a:gridCol>
              </a:tblGrid>
              <a:tr h="659857">
                <a:tc>
                  <a:txBody>
                    <a:bodyPr/>
                    <a:lstStyle/>
                    <a:p>
                      <a:pPr algn="ctr"/>
                      <a:r>
                        <a:rPr lang="en-US" dirty="0">
                          <a:solidFill>
                            <a:schemeClr val="tx1"/>
                          </a:solidFill>
                        </a:rPr>
                        <a:t>Particle</a:t>
                      </a:r>
                    </a:p>
                  </a:txBody>
                  <a:tcPr anchor="ctr"/>
                </a:tc>
                <a:tc>
                  <a:txBody>
                    <a:bodyPr/>
                    <a:lstStyle/>
                    <a:p>
                      <a:pPr algn="ctr"/>
                      <a:r>
                        <a:rPr lang="en-US" dirty="0">
                          <a:solidFill>
                            <a:schemeClr val="tx1"/>
                          </a:solidFill>
                        </a:rPr>
                        <a:t>Mass (kg)</a:t>
                      </a:r>
                    </a:p>
                  </a:txBody>
                  <a:tcPr anchor="ctr"/>
                </a:tc>
                <a:tc>
                  <a:txBody>
                    <a:bodyPr/>
                    <a:lstStyle/>
                    <a:p>
                      <a:pPr algn="ctr"/>
                      <a:r>
                        <a:rPr lang="en-US" dirty="0">
                          <a:solidFill>
                            <a:schemeClr val="tx1"/>
                          </a:solidFill>
                        </a:rPr>
                        <a:t>Electric charge</a:t>
                      </a:r>
                    </a:p>
                  </a:txBody>
                  <a:tcPr anchor="ctr"/>
                </a:tc>
                <a:tc>
                  <a:txBody>
                    <a:bodyPr/>
                    <a:lstStyle/>
                    <a:p>
                      <a:pPr algn="ctr"/>
                      <a:r>
                        <a:rPr lang="en-US" dirty="0">
                          <a:solidFill>
                            <a:schemeClr val="tx1"/>
                          </a:solidFill>
                        </a:rPr>
                        <a:t>Forces</a:t>
                      </a:r>
                    </a:p>
                  </a:txBody>
                  <a:tcPr anchor="ctr"/>
                </a:tc>
                <a:extLst>
                  <a:ext uri="{0D108BD9-81ED-4DB2-BD59-A6C34878D82A}">
                    <a16:rowId xmlns:a16="http://schemas.microsoft.com/office/drawing/2014/main" val="10000"/>
                  </a:ext>
                </a:extLst>
              </a:tr>
              <a:tr h="659857">
                <a:tc>
                  <a:txBody>
                    <a:bodyPr/>
                    <a:lstStyle/>
                    <a:p>
                      <a:pPr algn="ctr"/>
                      <a:r>
                        <a:rPr lang="en-US" dirty="0">
                          <a:solidFill>
                            <a:schemeClr val="tx1"/>
                          </a:solidFill>
                        </a:rPr>
                        <a:t>Proton</a:t>
                      </a:r>
                    </a:p>
                  </a:txBody>
                  <a:tcPr anchor="ctr"/>
                </a:tc>
                <a:tc>
                  <a:txBody>
                    <a:bodyPr/>
                    <a:lstStyle/>
                    <a:p>
                      <a:pPr algn="ctr"/>
                      <a:r>
                        <a:rPr lang="en-US" dirty="0">
                          <a:solidFill>
                            <a:schemeClr val="tx1"/>
                          </a:solidFill>
                        </a:rPr>
                        <a:t>1.67265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-27</a:t>
                      </a:r>
                      <a:endParaRPr lang="en-US" baseline="30000" dirty="0">
                        <a:solidFill>
                          <a:schemeClr val="tx1"/>
                        </a:solidFill>
                      </a:endParaRPr>
                    </a:p>
                  </a:txBody>
                  <a:tcPr anchor="ctr"/>
                </a:tc>
                <a:tc>
                  <a:txBody>
                    <a:bodyPr/>
                    <a:lstStyle/>
                    <a:p>
                      <a:pPr algn="ctr"/>
                      <a:r>
                        <a:rPr lang="en-US" dirty="0">
                          <a:solidFill>
                            <a:schemeClr val="tx1"/>
                          </a:solidFill>
                        </a:rPr>
                        <a:t>+1</a:t>
                      </a:r>
                    </a:p>
                  </a:txBody>
                  <a:tcPr anchor="ctr"/>
                </a:tc>
                <a:tc>
                  <a:txBody>
                    <a:bodyPr/>
                    <a:lstStyle/>
                    <a:p>
                      <a:pPr algn="ctr"/>
                      <a:r>
                        <a:rPr lang="en-US" dirty="0">
                          <a:solidFill>
                            <a:schemeClr val="tx1"/>
                          </a:solidFill>
                        </a:rPr>
                        <a:t>Strong, EM, weak, gravity</a:t>
                      </a:r>
                    </a:p>
                  </a:txBody>
                  <a:tcPr anchor="ctr"/>
                </a:tc>
                <a:extLst>
                  <a:ext uri="{0D108BD9-81ED-4DB2-BD59-A6C34878D82A}">
                    <a16:rowId xmlns:a16="http://schemas.microsoft.com/office/drawing/2014/main" val="10001"/>
                  </a:ext>
                </a:extLst>
              </a:tr>
              <a:tr h="659857">
                <a:tc>
                  <a:txBody>
                    <a:bodyPr/>
                    <a:lstStyle/>
                    <a:p>
                      <a:pPr algn="ctr"/>
                      <a:r>
                        <a:rPr lang="en-US" dirty="0">
                          <a:solidFill>
                            <a:schemeClr val="tx1"/>
                          </a:solidFill>
                        </a:rPr>
                        <a:t>Neutron</a:t>
                      </a:r>
                    </a:p>
                  </a:txBody>
                  <a:tcPr anchor="ctr"/>
                </a:tc>
                <a:tc>
                  <a:txBody>
                    <a:bodyPr/>
                    <a:lstStyle/>
                    <a:p>
                      <a:pPr algn="ctr"/>
                      <a:r>
                        <a:rPr lang="en-US" dirty="0">
                          <a:solidFill>
                            <a:schemeClr val="tx1"/>
                          </a:solidFill>
                        </a:rPr>
                        <a:t>1.67495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-27</a:t>
                      </a:r>
                    </a:p>
                    <a:p>
                      <a:pPr algn="ctr"/>
                      <a:endParaRPr lang="en-US" dirty="0">
                        <a:solidFill>
                          <a:schemeClr val="tx1"/>
                        </a:solidFill>
                      </a:endParaRPr>
                    </a:p>
                  </a:txBody>
                  <a:tcPr anchor="ctr"/>
                </a:tc>
                <a:tc>
                  <a:txBody>
                    <a:bodyPr/>
                    <a:lstStyle/>
                    <a:p>
                      <a:pPr algn="ctr"/>
                      <a:r>
                        <a:rPr lang="en-US" dirty="0">
                          <a:solidFill>
                            <a:schemeClr val="tx1"/>
                          </a:solidFill>
                        </a:rPr>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Strong, weak, gravity</a:t>
                      </a:r>
                    </a:p>
                  </a:txBody>
                  <a:tcPr anchor="ctr"/>
                </a:tc>
                <a:extLst>
                  <a:ext uri="{0D108BD9-81ED-4DB2-BD59-A6C34878D82A}">
                    <a16:rowId xmlns:a16="http://schemas.microsoft.com/office/drawing/2014/main" val="10002"/>
                  </a:ext>
                </a:extLst>
              </a:tr>
              <a:tr h="659857">
                <a:tc>
                  <a:txBody>
                    <a:bodyPr/>
                    <a:lstStyle/>
                    <a:p>
                      <a:pPr algn="ctr"/>
                      <a:r>
                        <a:rPr lang="en-US" dirty="0">
                          <a:solidFill>
                            <a:schemeClr val="tx1"/>
                          </a:solidFill>
                        </a:rPr>
                        <a:t>Electron</a:t>
                      </a:r>
                    </a:p>
                  </a:txBody>
                  <a:tcPr anchor="ctr"/>
                </a:tc>
                <a:tc>
                  <a:txBody>
                    <a:bodyPr/>
                    <a:lstStyle/>
                    <a:p>
                      <a:pPr algn="ctr"/>
                      <a:r>
                        <a:rPr lang="en-US" dirty="0">
                          <a:solidFill>
                            <a:schemeClr val="tx1"/>
                          </a:solidFill>
                        </a:rPr>
                        <a:t>9.11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-31</a:t>
                      </a:r>
                    </a:p>
                    <a:p>
                      <a:pPr algn="ctr"/>
                      <a:endParaRPr lang="en-US" dirty="0">
                        <a:solidFill>
                          <a:schemeClr val="tx1"/>
                        </a:solidFill>
                      </a:endParaRPr>
                    </a:p>
                  </a:txBody>
                  <a:tcPr anchor="ctr"/>
                </a:tc>
                <a:tc>
                  <a:txBody>
                    <a:bodyPr/>
                    <a:lstStyle/>
                    <a:p>
                      <a:pPr algn="ctr"/>
                      <a:r>
                        <a:rPr lang="en-US" dirty="0">
                          <a:solidFill>
                            <a:schemeClr val="tx1"/>
                          </a:solidFill>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EM, weak, gravity</a:t>
                      </a:r>
                    </a:p>
                  </a:txBody>
                  <a:tcPr anchor="ctr"/>
                </a:tc>
                <a:extLst>
                  <a:ext uri="{0D108BD9-81ED-4DB2-BD59-A6C34878D82A}">
                    <a16:rowId xmlns:a16="http://schemas.microsoft.com/office/drawing/2014/main" val="10003"/>
                  </a:ext>
                </a:extLst>
              </a:tr>
              <a:tr h="659857">
                <a:tc>
                  <a:txBody>
                    <a:bodyPr/>
                    <a:lstStyle/>
                    <a:p>
                      <a:pPr algn="ctr"/>
                      <a:r>
                        <a:rPr lang="en-US" dirty="0">
                          <a:solidFill>
                            <a:schemeClr val="tx1"/>
                          </a:solidFill>
                        </a:rPr>
                        <a:t>Neutrino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&lt; 2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-36</a:t>
                      </a:r>
                      <a:endParaRPr lang="en-US" dirty="0">
                        <a:solidFill>
                          <a:schemeClr val="tx1"/>
                        </a:solidFill>
                      </a:endParaRPr>
                    </a:p>
                    <a:p>
                      <a:pPr algn="ctr"/>
                      <a:endParaRPr lang="en-US" dirty="0">
                        <a:solidFill>
                          <a:schemeClr val="tx1"/>
                        </a:solidFill>
                      </a:endParaRPr>
                    </a:p>
                  </a:txBody>
                  <a:tcPr anchor="ctr"/>
                </a:tc>
                <a:tc>
                  <a:txBody>
                    <a:bodyPr/>
                    <a:lstStyle/>
                    <a:p>
                      <a:pPr algn="ctr"/>
                      <a:r>
                        <a:rPr lang="en-US" dirty="0">
                          <a:solidFill>
                            <a:schemeClr val="tx1"/>
                          </a:solidFill>
                        </a:rPr>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weak, gravity</a:t>
                      </a:r>
                    </a:p>
                  </a:txBody>
                  <a:tcPr anchor="ctr"/>
                </a:tc>
                <a:extLst>
                  <a:ext uri="{0D108BD9-81ED-4DB2-BD59-A6C34878D82A}">
                    <a16:rowId xmlns:a16="http://schemas.microsoft.com/office/drawing/2014/main" val="10004"/>
                  </a:ext>
                </a:extLst>
              </a:tr>
            </a:tbl>
          </a:graphicData>
        </a:graphic>
      </p:graphicFrame>
      <p:cxnSp>
        <p:nvCxnSpPr>
          <p:cNvPr id="10" name="Straight Arrow Connector 9"/>
          <p:cNvCxnSpPr>
            <a:stCxn id="11" idx="1"/>
          </p:cNvCxnSpPr>
          <p:nvPr/>
        </p:nvCxnSpPr>
        <p:spPr>
          <a:xfrm flipH="1" flipV="1">
            <a:off x="1793289" y="4385567"/>
            <a:ext cx="399494" cy="364586"/>
          </a:xfrm>
          <a:prstGeom prst="straightConnector1">
            <a:avLst/>
          </a:prstGeom>
          <a:ln w="25400">
            <a:solidFill>
              <a:srgbClr val="D60093"/>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92783" y="4580876"/>
            <a:ext cx="49584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60093"/>
                </a:solidFill>
                <a:effectLst/>
                <a:uLnTx/>
                <a:uFillTx/>
                <a:latin typeface="Arial"/>
                <a:ea typeface="+mn-ea"/>
                <a:cs typeface="+mn-cs"/>
              </a:rPr>
              <a:t>barely interacts with anything !!! (very hard to detect)</a:t>
            </a:r>
          </a:p>
        </p:txBody>
      </p:sp>
      <mc:AlternateContent xmlns:mc="http://schemas.openxmlformats.org/markup-compatibility/2006" xmlns:a14="http://schemas.microsoft.com/office/drawing/2010/main">
        <mc:Choice Requires="a14">
          <p:sp>
            <p:nvSpPr>
              <p:cNvPr id="21" name="TextBox 20"/>
              <p:cNvSpPr txBox="1"/>
              <p:nvPr/>
            </p:nvSpPr>
            <p:spPr>
              <a:xfrm>
                <a:off x="2978458" y="3622089"/>
                <a:ext cx="1331967" cy="1989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𝑒</m:t>
                          </m:r>
                        </m:sub>
                      </m:s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m:t>
                      </m:r>
                      <m:f>
                        <m:fPr>
                          <m:type m:val="lin"/>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ctrlPr>
                        </m:fPr>
                        <m:num>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1</m:t>
                          </m:r>
                        </m:num>
                        <m:den>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2000 </m:t>
                          </m:r>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𝑜𝑓</m:t>
                          </m:r>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 </m:t>
                          </m:r>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𝑝</m:t>
                              </m:r>
                            </m:sub>
                          </m:sSub>
                        </m:den>
                      </m:f>
                    </m:oMath>
                  </m:oMathPara>
                </a14:m>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978458" y="3622089"/>
                <a:ext cx="1331967" cy="198965"/>
              </a:xfrm>
              <a:prstGeom prst="rect">
                <a:avLst/>
              </a:prstGeom>
              <a:blipFill rotWithShape="0">
                <a:blip r:embed="rId2"/>
                <a:stretch>
                  <a:fillRect l="-917" t="-148485" r="-459" b="-2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379433" y="2975497"/>
                <a:ext cx="569130" cy="1989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𝑛</m:t>
                          </m:r>
                        </m:sub>
                      </m:s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m:t>
                      </m:r>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𝑝</m:t>
                          </m:r>
                        </m:sub>
                      </m:sSub>
                    </m:oMath>
                  </m:oMathPara>
                </a14:m>
                <a:endParaRPr kumimoji="0" lang="en-US" sz="1200" b="0" i="0" u="none" strike="noStrike" kern="1200" cap="none" spc="0" normalizeH="0" baseline="0" noProof="0" dirty="0">
                  <a:ln>
                    <a:noFill/>
                  </a:ln>
                  <a:solidFill>
                    <a:srgbClr val="D60093"/>
                  </a:solidFill>
                  <a:effectLst/>
                  <a:uLnTx/>
                  <a:uFillTx/>
                  <a:latin typeface="Arial"/>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379433" y="2975497"/>
                <a:ext cx="569130" cy="198965"/>
              </a:xfrm>
              <a:prstGeom prst="rect">
                <a:avLst/>
              </a:prstGeom>
              <a:blipFill rotWithShape="0">
                <a:blip r:embed="rId3"/>
                <a:stretch>
                  <a:fillRect l="-2128" r="-1064" b="-18182"/>
                </a:stretch>
              </a:blipFill>
            </p:spPr>
            <p:txBody>
              <a:bodyPr/>
              <a:lstStyle/>
              <a:p>
                <a:r>
                  <a:rPr lang="en-US">
                    <a:noFill/>
                  </a:rPr>
                  <a:t> </a:t>
                </a:r>
              </a:p>
            </p:txBody>
          </p:sp>
        </mc:Fallback>
      </mc:AlternateContent>
    </p:spTree>
    <p:extLst>
      <p:ext uri="{BB962C8B-B14F-4D97-AF65-F5344CB8AC3E}">
        <p14:creationId xmlns:p14="http://schemas.microsoft.com/office/powerpoint/2010/main" val="2093607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Particle Properties</a:t>
            </a:r>
          </a:p>
        </p:txBody>
      </p:sp>
      <p:graphicFrame>
        <p:nvGraphicFramePr>
          <p:cNvPr id="8" name="Table 7"/>
          <p:cNvGraphicFramePr>
            <a:graphicFrameLocks noGrp="1"/>
          </p:cNvGraphicFramePr>
          <p:nvPr/>
        </p:nvGraphicFramePr>
        <p:xfrm>
          <a:off x="861134" y="1254957"/>
          <a:ext cx="7483876" cy="3299285"/>
        </p:xfrm>
        <a:graphic>
          <a:graphicData uri="http://schemas.openxmlformats.org/drawingml/2006/table">
            <a:tbl>
              <a:tblPr firstRow="1" bandRow="1">
                <a:tableStyleId>{5C22544A-7EE6-4342-B048-85BDC9FD1C3A}</a:tableStyleId>
              </a:tblPr>
              <a:tblGrid>
                <a:gridCol w="1870969">
                  <a:extLst>
                    <a:ext uri="{9D8B030D-6E8A-4147-A177-3AD203B41FA5}">
                      <a16:colId xmlns:a16="http://schemas.microsoft.com/office/drawing/2014/main" val="20000"/>
                    </a:ext>
                  </a:extLst>
                </a:gridCol>
                <a:gridCol w="1870969">
                  <a:extLst>
                    <a:ext uri="{9D8B030D-6E8A-4147-A177-3AD203B41FA5}">
                      <a16:colId xmlns:a16="http://schemas.microsoft.com/office/drawing/2014/main" val="20001"/>
                    </a:ext>
                  </a:extLst>
                </a:gridCol>
                <a:gridCol w="1870969">
                  <a:extLst>
                    <a:ext uri="{9D8B030D-6E8A-4147-A177-3AD203B41FA5}">
                      <a16:colId xmlns:a16="http://schemas.microsoft.com/office/drawing/2014/main" val="20002"/>
                    </a:ext>
                  </a:extLst>
                </a:gridCol>
                <a:gridCol w="1870969">
                  <a:extLst>
                    <a:ext uri="{9D8B030D-6E8A-4147-A177-3AD203B41FA5}">
                      <a16:colId xmlns:a16="http://schemas.microsoft.com/office/drawing/2014/main" val="20003"/>
                    </a:ext>
                  </a:extLst>
                </a:gridCol>
              </a:tblGrid>
              <a:tr h="659857">
                <a:tc>
                  <a:txBody>
                    <a:bodyPr/>
                    <a:lstStyle/>
                    <a:p>
                      <a:pPr algn="ctr"/>
                      <a:r>
                        <a:rPr lang="en-US" dirty="0">
                          <a:solidFill>
                            <a:schemeClr val="tx1"/>
                          </a:solidFill>
                        </a:rPr>
                        <a:t>Particle</a:t>
                      </a:r>
                    </a:p>
                  </a:txBody>
                  <a:tcPr anchor="ctr"/>
                </a:tc>
                <a:tc>
                  <a:txBody>
                    <a:bodyPr/>
                    <a:lstStyle/>
                    <a:p>
                      <a:pPr algn="ctr"/>
                      <a:r>
                        <a:rPr lang="en-US" dirty="0">
                          <a:solidFill>
                            <a:schemeClr val="tx1"/>
                          </a:solidFill>
                        </a:rPr>
                        <a:t>Mass (kg)</a:t>
                      </a:r>
                    </a:p>
                  </a:txBody>
                  <a:tcPr anchor="ctr"/>
                </a:tc>
                <a:tc>
                  <a:txBody>
                    <a:bodyPr/>
                    <a:lstStyle/>
                    <a:p>
                      <a:pPr algn="ctr"/>
                      <a:r>
                        <a:rPr lang="en-US" dirty="0">
                          <a:solidFill>
                            <a:schemeClr val="tx1"/>
                          </a:solidFill>
                        </a:rPr>
                        <a:t>Electric charge</a:t>
                      </a:r>
                    </a:p>
                  </a:txBody>
                  <a:tcPr anchor="ctr"/>
                </a:tc>
                <a:tc>
                  <a:txBody>
                    <a:bodyPr/>
                    <a:lstStyle/>
                    <a:p>
                      <a:pPr algn="ctr"/>
                      <a:r>
                        <a:rPr lang="en-US" dirty="0">
                          <a:solidFill>
                            <a:schemeClr val="tx1"/>
                          </a:solidFill>
                        </a:rPr>
                        <a:t>Forces</a:t>
                      </a:r>
                    </a:p>
                  </a:txBody>
                  <a:tcPr anchor="ctr"/>
                </a:tc>
                <a:extLst>
                  <a:ext uri="{0D108BD9-81ED-4DB2-BD59-A6C34878D82A}">
                    <a16:rowId xmlns:a16="http://schemas.microsoft.com/office/drawing/2014/main" val="10000"/>
                  </a:ext>
                </a:extLst>
              </a:tr>
              <a:tr h="659857">
                <a:tc>
                  <a:txBody>
                    <a:bodyPr/>
                    <a:lstStyle/>
                    <a:p>
                      <a:pPr algn="ctr"/>
                      <a:r>
                        <a:rPr lang="en-US" dirty="0">
                          <a:solidFill>
                            <a:schemeClr val="tx1"/>
                          </a:solidFill>
                        </a:rPr>
                        <a:t>Proton</a:t>
                      </a:r>
                    </a:p>
                  </a:txBody>
                  <a:tcPr anchor="ctr"/>
                </a:tc>
                <a:tc>
                  <a:txBody>
                    <a:bodyPr/>
                    <a:lstStyle/>
                    <a:p>
                      <a:pPr algn="ctr"/>
                      <a:r>
                        <a:rPr lang="en-US" dirty="0">
                          <a:solidFill>
                            <a:schemeClr val="tx1"/>
                          </a:solidFill>
                        </a:rPr>
                        <a:t>1.67265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-27</a:t>
                      </a:r>
                      <a:endParaRPr lang="en-US" baseline="30000" dirty="0">
                        <a:solidFill>
                          <a:schemeClr val="tx1"/>
                        </a:solidFill>
                      </a:endParaRPr>
                    </a:p>
                  </a:txBody>
                  <a:tcPr anchor="ctr"/>
                </a:tc>
                <a:tc>
                  <a:txBody>
                    <a:bodyPr/>
                    <a:lstStyle/>
                    <a:p>
                      <a:pPr algn="ctr"/>
                      <a:r>
                        <a:rPr lang="en-US" dirty="0">
                          <a:solidFill>
                            <a:schemeClr val="tx1"/>
                          </a:solidFill>
                        </a:rPr>
                        <a:t>+1</a:t>
                      </a:r>
                    </a:p>
                  </a:txBody>
                  <a:tcPr anchor="ctr"/>
                </a:tc>
                <a:tc>
                  <a:txBody>
                    <a:bodyPr/>
                    <a:lstStyle/>
                    <a:p>
                      <a:pPr algn="ctr"/>
                      <a:r>
                        <a:rPr lang="en-US" dirty="0">
                          <a:solidFill>
                            <a:schemeClr val="tx1"/>
                          </a:solidFill>
                        </a:rPr>
                        <a:t>Strong, EM, weak, gravity</a:t>
                      </a:r>
                    </a:p>
                  </a:txBody>
                  <a:tcPr anchor="ctr"/>
                </a:tc>
                <a:extLst>
                  <a:ext uri="{0D108BD9-81ED-4DB2-BD59-A6C34878D82A}">
                    <a16:rowId xmlns:a16="http://schemas.microsoft.com/office/drawing/2014/main" val="10001"/>
                  </a:ext>
                </a:extLst>
              </a:tr>
              <a:tr h="659857">
                <a:tc>
                  <a:txBody>
                    <a:bodyPr/>
                    <a:lstStyle/>
                    <a:p>
                      <a:pPr algn="ctr"/>
                      <a:r>
                        <a:rPr lang="en-US" dirty="0">
                          <a:solidFill>
                            <a:schemeClr val="tx1"/>
                          </a:solidFill>
                        </a:rPr>
                        <a:t>Neutron</a:t>
                      </a:r>
                    </a:p>
                  </a:txBody>
                  <a:tcPr anchor="ctr"/>
                </a:tc>
                <a:tc>
                  <a:txBody>
                    <a:bodyPr/>
                    <a:lstStyle/>
                    <a:p>
                      <a:pPr algn="ctr"/>
                      <a:r>
                        <a:rPr lang="en-US" dirty="0">
                          <a:solidFill>
                            <a:schemeClr val="tx1"/>
                          </a:solidFill>
                        </a:rPr>
                        <a:t>1.67495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-27</a:t>
                      </a:r>
                    </a:p>
                    <a:p>
                      <a:pPr algn="ctr"/>
                      <a:endParaRPr lang="en-US" dirty="0">
                        <a:solidFill>
                          <a:schemeClr val="tx1"/>
                        </a:solidFill>
                      </a:endParaRPr>
                    </a:p>
                  </a:txBody>
                  <a:tcPr anchor="ctr"/>
                </a:tc>
                <a:tc>
                  <a:txBody>
                    <a:bodyPr/>
                    <a:lstStyle/>
                    <a:p>
                      <a:pPr algn="ctr"/>
                      <a:r>
                        <a:rPr lang="en-US" dirty="0">
                          <a:solidFill>
                            <a:schemeClr val="tx1"/>
                          </a:solidFill>
                        </a:rPr>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Strong, weak, gravity</a:t>
                      </a:r>
                    </a:p>
                  </a:txBody>
                  <a:tcPr anchor="ctr"/>
                </a:tc>
                <a:extLst>
                  <a:ext uri="{0D108BD9-81ED-4DB2-BD59-A6C34878D82A}">
                    <a16:rowId xmlns:a16="http://schemas.microsoft.com/office/drawing/2014/main" val="10002"/>
                  </a:ext>
                </a:extLst>
              </a:tr>
              <a:tr h="659857">
                <a:tc>
                  <a:txBody>
                    <a:bodyPr/>
                    <a:lstStyle/>
                    <a:p>
                      <a:pPr algn="ctr"/>
                      <a:r>
                        <a:rPr lang="en-US" dirty="0">
                          <a:solidFill>
                            <a:schemeClr val="tx1"/>
                          </a:solidFill>
                        </a:rPr>
                        <a:t>Electron</a:t>
                      </a:r>
                    </a:p>
                  </a:txBody>
                  <a:tcPr anchor="ctr"/>
                </a:tc>
                <a:tc>
                  <a:txBody>
                    <a:bodyPr/>
                    <a:lstStyle/>
                    <a:p>
                      <a:pPr algn="ctr"/>
                      <a:r>
                        <a:rPr lang="en-US" dirty="0">
                          <a:solidFill>
                            <a:schemeClr val="tx1"/>
                          </a:solidFill>
                        </a:rPr>
                        <a:t>9.11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-31</a:t>
                      </a:r>
                    </a:p>
                    <a:p>
                      <a:pPr algn="ctr"/>
                      <a:endParaRPr lang="en-US" dirty="0">
                        <a:solidFill>
                          <a:schemeClr val="tx1"/>
                        </a:solidFill>
                      </a:endParaRPr>
                    </a:p>
                  </a:txBody>
                  <a:tcPr anchor="ctr"/>
                </a:tc>
                <a:tc>
                  <a:txBody>
                    <a:bodyPr/>
                    <a:lstStyle/>
                    <a:p>
                      <a:pPr algn="ctr"/>
                      <a:r>
                        <a:rPr lang="en-US" dirty="0">
                          <a:solidFill>
                            <a:schemeClr val="tx1"/>
                          </a:solidFill>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EM, weak, gravity</a:t>
                      </a:r>
                    </a:p>
                  </a:txBody>
                  <a:tcPr anchor="ctr"/>
                </a:tc>
                <a:extLst>
                  <a:ext uri="{0D108BD9-81ED-4DB2-BD59-A6C34878D82A}">
                    <a16:rowId xmlns:a16="http://schemas.microsoft.com/office/drawing/2014/main" val="10003"/>
                  </a:ext>
                </a:extLst>
              </a:tr>
              <a:tr h="659857">
                <a:tc>
                  <a:txBody>
                    <a:bodyPr/>
                    <a:lstStyle/>
                    <a:p>
                      <a:pPr algn="ctr"/>
                      <a:r>
                        <a:rPr lang="en-US" dirty="0">
                          <a:solidFill>
                            <a:schemeClr val="tx1"/>
                          </a:solidFill>
                        </a:rPr>
                        <a:t>Neutrino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&lt; 2 </a:t>
                      </a:r>
                      <a:r>
                        <a:rPr lang="en-US" dirty="0">
                          <a:solidFill>
                            <a:schemeClr val="tx1"/>
                          </a:solidFill>
                          <a:sym typeface="Symbol" panose="05050102010706020507" pitchFamily="18" charset="2"/>
                        </a:rPr>
                        <a:t> 10</a:t>
                      </a:r>
                      <a:r>
                        <a:rPr lang="en-US" baseline="30000" dirty="0">
                          <a:solidFill>
                            <a:schemeClr val="tx1"/>
                          </a:solidFill>
                          <a:sym typeface="Symbol" panose="05050102010706020507" pitchFamily="18" charset="2"/>
                        </a:rPr>
                        <a:t>-36</a:t>
                      </a:r>
                      <a:endParaRPr lang="en-US" dirty="0">
                        <a:solidFill>
                          <a:schemeClr val="tx1"/>
                        </a:solidFill>
                      </a:endParaRPr>
                    </a:p>
                    <a:p>
                      <a:pPr algn="ctr"/>
                      <a:endParaRPr lang="en-US" dirty="0">
                        <a:solidFill>
                          <a:schemeClr val="tx1"/>
                        </a:solidFill>
                      </a:endParaRPr>
                    </a:p>
                  </a:txBody>
                  <a:tcPr anchor="ctr"/>
                </a:tc>
                <a:tc>
                  <a:txBody>
                    <a:bodyPr/>
                    <a:lstStyle/>
                    <a:p>
                      <a:pPr algn="ctr"/>
                      <a:r>
                        <a:rPr lang="en-US" dirty="0">
                          <a:solidFill>
                            <a:schemeClr val="tx1"/>
                          </a:solidFill>
                        </a:rPr>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weak, gravity</a:t>
                      </a:r>
                    </a:p>
                  </a:txBody>
                  <a:tcPr anchor="ctr"/>
                </a:tc>
                <a:extLst>
                  <a:ext uri="{0D108BD9-81ED-4DB2-BD59-A6C34878D82A}">
                    <a16:rowId xmlns:a16="http://schemas.microsoft.com/office/drawing/2014/main" val="10004"/>
                  </a:ext>
                </a:extLst>
              </a:tr>
            </a:tbl>
          </a:graphicData>
        </a:graphic>
      </p:graphicFrame>
      <p:cxnSp>
        <p:nvCxnSpPr>
          <p:cNvPr id="10" name="Straight Arrow Connector 9"/>
          <p:cNvCxnSpPr>
            <a:stCxn id="11" idx="1"/>
          </p:cNvCxnSpPr>
          <p:nvPr/>
        </p:nvCxnSpPr>
        <p:spPr>
          <a:xfrm flipH="1" flipV="1">
            <a:off x="1793289" y="4385567"/>
            <a:ext cx="399494" cy="364586"/>
          </a:xfrm>
          <a:prstGeom prst="straightConnector1">
            <a:avLst/>
          </a:prstGeom>
          <a:ln w="25400">
            <a:solidFill>
              <a:srgbClr val="D60093"/>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92783" y="4580876"/>
            <a:ext cx="49584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60093"/>
                </a:solidFill>
                <a:effectLst/>
                <a:uLnTx/>
                <a:uFillTx/>
                <a:latin typeface="Arial"/>
                <a:ea typeface="+mn-ea"/>
                <a:cs typeface="+mn-cs"/>
              </a:rPr>
              <a:t>barely interacts with anything !!! (very hard to detect)</a:t>
            </a:r>
          </a:p>
        </p:txBody>
      </p:sp>
      <p:sp>
        <p:nvSpPr>
          <p:cNvPr id="14" name="TextBox 13"/>
          <p:cNvSpPr txBox="1"/>
          <p:nvPr/>
        </p:nvSpPr>
        <p:spPr>
          <a:xfrm>
            <a:off x="648070" y="5149048"/>
            <a:ext cx="79810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Fundamental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There are only 4 fundamental forces that we know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Strong nuclear force</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00FF"/>
                </a:solidFill>
                <a:effectLst/>
                <a:uLnTx/>
                <a:uFillTx/>
                <a:latin typeface="Arial"/>
                <a:ea typeface="+mn-ea"/>
                <a:cs typeface="+mn-cs"/>
              </a:rPr>
              <a:t>electromagnetic force</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8000"/>
                </a:solidFill>
                <a:effectLst/>
                <a:uLnTx/>
                <a:uFillTx/>
                <a:latin typeface="Arial"/>
                <a:ea typeface="+mn-ea"/>
                <a:cs typeface="+mn-cs"/>
              </a:rPr>
              <a:t>weak nuclear force</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FF00FF"/>
                </a:solidFill>
                <a:effectLst/>
                <a:uLnTx/>
                <a:uFillTx/>
                <a:latin typeface="Arial"/>
                <a:ea typeface="+mn-ea"/>
                <a:cs typeface="+mn-cs"/>
              </a:rPr>
              <a:t>gravity</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
        <p:nvSpPr>
          <p:cNvPr id="15" name="TextBox 14"/>
          <p:cNvSpPr txBox="1"/>
          <p:nvPr/>
        </p:nvSpPr>
        <p:spPr>
          <a:xfrm>
            <a:off x="692461" y="6072325"/>
            <a:ext cx="21034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(holds nucleus together)</a:t>
            </a:r>
          </a:p>
        </p:txBody>
      </p:sp>
      <p:sp>
        <p:nvSpPr>
          <p:cNvPr id="17" name="TextBox 16"/>
          <p:cNvSpPr txBox="1"/>
          <p:nvPr/>
        </p:nvSpPr>
        <p:spPr>
          <a:xfrm>
            <a:off x="4777678" y="6056049"/>
            <a:ext cx="25410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000"/>
                </a:solidFill>
                <a:effectLst/>
                <a:uLnTx/>
                <a:uFillTx/>
                <a:latin typeface="Arial"/>
                <a:ea typeface="+mn-ea"/>
                <a:cs typeface="+mn-cs"/>
              </a:rPr>
              <a:t>(generates radioactive decay)</a:t>
            </a:r>
          </a:p>
        </p:txBody>
      </p:sp>
      <p:sp>
        <p:nvSpPr>
          <p:cNvPr id="18" name="TextBox 17"/>
          <p:cNvSpPr txBox="1"/>
          <p:nvPr/>
        </p:nvSpPr>
        <p:spPr>
          <a:xfrm>
            <a:off x="7220517" y="6066406"/>
            <a:ext cx="14975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FF"/>
                </a:solidFill>
                <a:effectLst/>
                <a:uLnTx/>
                <a:uFillTx/>
                <a:latin typeface="Arial"/>
                <a:ea typeface="+mn-ea"/>
                <a:cs typeface="+mn-cs"/>
              </a:rPr>
              <a:t>(very </a:t>
            </a:r>
            <a:r>
              <a:rPr kumimoji="0" lang="en-US" sz="1400" b="0" i="0" u="none" strike="noStrike" kern="1200" cap="none" spc="0" normalizeH="0" baseline="0" noProof="0" dirty="0" err="1">
                <a:ln>
                  <a:noFill/>
                </a:ln>
                <a:solidFill>
                  <a:srgbClr val="FF00FF"/>
                </a:solidFill>
                <a:effectLst/>
                <a:uLnTx/>
                <a:uFillTx/>
                <a:latin typeface="Arial"/>
                <a:ea typeface="+mn-ea"/>
                <a:cs typeface="+mn-cs"/>
              </a:rPr>
              <a:t>very</a:t>
            </a:r>
            <a:r>
              <a:rPr kumimoji="0" lang="en-US" sz="1400" b="0" i="0" u="none" strike="noStrike" kern="1200" cap="none" spc="0" normalizeH="0" baseline="0" noProof="0" dirty="0">
                <a:ln>
                  <a:noFill/>
                </a:ln>
                <a:solidFill>
                  <a:srgbClr val="FF00FF"/>
                </a:solidFill>
                <a:effectLst/>
                <a:uLnTx/>
                <a:uFillTx/>
                <a:latin typeface="Arial"/>
                <a:ea typeface="+mn-ea"/>
                <a:cs typeface="+mn-cs"/>
              </a:rPr>
              <a:t> weak)</a:t>
            </a:r>
          </a:p>
        </p:txBody>
      </p:sp>
      <p:sp>
        <p:nvSpPr>
          <p:cNvPr id="19" name="TextBox 18"/>
          <p:cNvSpPr txBox="1"/>
          <p:nvPr/>
        </p:nvSpPr>
        <p:spPr>
          <a:xfrm>
            <a:off x="1164458" y="6260237"/>
            <a:ext cx="1188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[short range]</a:t>
            </a:r>
          </a:p>
        </p:txBody>
      </p:sp>
      <p:sp>
        <p:nvSpPr>
          <p:cNvPr id="20" name="TextBox 19"/>
          <p:cNvSpPr txBox="1"/>
          <p:nvPr/>
        </p:nvSpPr>
        <p:spPr>
          <a:xfrm>
            <a:off x="5444984" y="6261714"/>
            <a:ext cx="1188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000"/>
                </a:solidFill>
                <a:effectLst/>
                <a:uLnTx/>
                <a:uFillTx/>
                <a:latin typeface="Arial"/>
                <a:ea typeface="+mn-ea"/>
                <a:cs typeface="+mn-cs"/>
              </a:rPr>
              <a:t>[short range]</a:t>
            </a:r>
          </a:p>
        </p:txBody>
      </p:sp>
      <mc:AlternateContent xmlns:mc="http://schemas.openxmlformats.org/markup-compatibility/2006" xmlns:a14="http://schemas.microsoft.com/office/drawing/2010/main">
        <mc:Choice Requires="a14">
          <p:sp>
            <p:nvSpPr>
              <p:cNvPr id="21" name="TextBox 20"/>
              <p:cNvSpPr txBox="1"/>
              <p:nvPr/>
            </p:nvSpPr>
            <p:spPr>
              <a:xfrm>
                <a:off x="2978458" y="3622089"/>
                <a:ext cx="1331967" cy="1989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𝑒</m:t>
                          </m:r>
                        </m:sub>
                      </m:s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m:t>
                      </m:r>
                      <m:f>
                        <m:fPr>
                          <m:type m:val="lin"/>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ctrlPr>
                        </m:fPr>
                        <m:num>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1</m:t>
                          </m:r>
                        </m:num>
                        <m:den>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2000 </m:t>
                          </m:r>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𝑜𝑓</m:t>
                          </m:r>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 </m:t>
                          </m:r>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𝑝</m:t>
                              </m:r>
                            </m:sub>
                          </m:sSub>
                        </m:den>
                      </m:f>
                    </m:oMath>
                  </m:oMathPara>
                </a14:m>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978458" y="3622089"/>
                <a:ext cx="1331967" cy="198965"/>
              </a:xfrm>
              <a:prstGeom prst="rect">
                <a:avLst/>
              </a:prstGeom>
              <a:blipFill rotWithShape="0">
                <a:blip r:embed="rId2"/>
                <a:stretch>
                  <a:fillRect l="-917" t="-148485" r="-459" b="-2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379433" y="2975497"/>
                <a:ext cx="569130" cy="1989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mn-ea"/>
                              <a:cs typeface="+mn-cs"/>
                            </a:rPr>
                            <m:t>𝑛</m:t>
                          </m:r>
                        </m:sub>
                      </m:s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m:t>
                      </m:r>
                      <m:sSub>
                        <m:sSubPr>
                          <m:ctrlP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𝑚</m:t>
                          </m:r>
                        </m:e>
                        <m:sub>
                          <m:r>
                            <a:rPr kumimoji="0" lang="en-US" sz="1200" b="0" i="1" u="none" strike="noStrike" kern="1200" cap="none" spc="0" normalizeH="0" baseline="0" noProof="0" smtClean="0">
                              <a:ln>
                                <a:noFill/>
                              </a:ln>
                              <a:solidFill>
                                <a:srgbClr val="D60093"/>
                              </a:solidFill>
                              <a:effectLst/>
                              <a:uLnTx/>
                              <a:uFillTx/>
                              <a:latin typeface="Cambria Math" panose="02040503050406030204" pitchFamily="18" charset="0"/>
                              <a:ea typeface="Cambria Math" panose="02040503050406030204" pitchFamily="18" charset="0"/>
                              <a:cs typeface="+mn-cs"/>
                            </a:rPr>
                            <m:t>𝑝</m:t>
                          </m:r>
                        </m:sub>
                      </m:sSub>
                    </m:oMath>
                  </m:oMathPara>
                </a14:m>
                <a:endParaRPr kumimoji="0" lang="en-US" sz="1200" b="0" i="0" u="none" strike="noStrike" kern="1200" cap="none" spc="0" normalizeH="0" baseline="0" noProof="0" dirty="0">
                  <a:ln>
                    <a:noFill/>
                  </a:ln>
                  <a:solidFill>
                    <a:srgbClr val="D60093"/>
                  </a:solidFill>
                  <a:effectLst/>
                  <a:uLnTx/>
                  <a:uFillTx/>
                  <a:latin typeface="Arial"/>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379433" y="2975497"/>
                <a:ext cx="569130" cy="198965"/>
              </a:xfrm>
              <a:prstGeom prst="rect">
                <a:avLst/>
              </a:prstGeom>
              <a:blipFill rotWithShape="0">
                <a:blip r:embed="rId3"/>
                <a:stretch>
                  <a:fillRect l="-2128" r="-1064" b="-18182"/>
                </a:stretch>
              </a:blipFill>
            </p:spPr>
            <p:txBody>
              <a:bodyPr/>
              <a:lstStyle/>
              <a:p>
                <a:r>
                  <a:rPr lang="en-US">
                    <a:noFill/>
                  </a:rPr>
                  <a:t> </a:t>
                </a:r>
              </a:p>
            </p:txBody>
          </p:sp>
        </mc:Fallback>
      </mc:AlternateContent>
    </p:spTree>
    <p:extLst>
      <p:ext uri="{BB962C8B-B14F-4D97-AF65-F5344CB8AC3E}">
        <p14:creationId xmlns:p14="http://schemas.microsoft.com/office/powerpoint/2010/main" val="353760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Nuclear Isotopes: hydrogen</a:t>
            </a:r>
          </a:p>
        </p:txBody>
      </p:sp>
      <p:sp>
        <p:nvSpPr>
          <p:cNvPr id="2" name="TextBox 1"/>
          <p:cNvSpPr txBox="1"/>
          <p:nvPr/>
        </p:nvSpPr>
        <p:spPr>
          <a:xfrm>
            <a:off x="1083076" y="1012054"/>
            <a:ext cx="7510508" cy="13542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Number of neutrons affects the properties of nucleus, but not chemistry.</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3 hydrogen isotopes:</a:t>
            </a:r>
          </a:p>
        </p:txBody>
      </p:sp>
      <p:grpSp>
        <p:nvGrpSpPr>
          <p:cNvPr id="17" name="Group 16"/>
          <p:cNvGrpSpPr/>
          <p:nvPr/>
        </p:nvGrpSpPr>
        <p:grpSpPr>
          <a:xfrm>
            <a:off x="572609" y="2707691"/>
            <a:ext cx="8401947" cy="3362586"/>
            <a:chOff x="572609" y="2707691"/>
            <a:chExt cx="8401947" cy="3362586"/>
          </a:xfrm>
        </p:grpSpPr>
        <p:pic>
          <p:nvPicPr>
            <p:cNvPr id="5" name="Picture Placeholder 1" descr="Isotopes of Hydrogen. This figure depicts three isotopes of hydrogen. Each is a circle of the same size with one dot and a “-“ sign on the perimeter representing the electron. From the left we see hydrogen with mass no. 1 with a single proton, “+”, at the center of the circle. In the middle is hydrogen with mass no. 2 (deuterium), having one proton, “+”, and one neutron in the center. On the right is hydrogen with mass no. 3 (tritium), having one proton, “+”, and two neutrons in the center."/>
            <p:cNvPicPr>
              <a:picLocks noChangeAspect="1"/>
            </p:cNvPicPr>
            <p:nvPr/>
          </p:nvPicPr>
          <p:blipFill rotWithShape="1">
            <a:blip r:embed="rId2">
              <a:extLst>
                <a:ext uri="{28A0092B-C50C-407E-A947-70E740481C1C}">
                  <a14:useLocalDpi xmlns:a14="http://schemas.microsoft.com/office/drawing/2010/main" val="0"/>
                </a:ext>
              </a:extLst>
            </a:blip>
            <a:srcRect t="186" b="-425"/>
            <a:stretch/>
          </p:blipFill>
          <p:spPr>
            <a:xfrm>
              <a:off x="572609" y="2707691"/>
              <a:ext cx="8062913" cy="2743200"/>
            </a:xfrm>
            <a:prstGeom prst="rect">
              <a:avLst/>
            </a:prstGeom>
          </p:spPr>
        </p:pic>
        <p:sp>
          <p:nvSpPr>
            <p:cNvPr id="6" name="TextBox 5"/>
            <p:cNvSpPr txBox="1"/>
            <p:nvPr/>
          </p:nvSpPr>
          <p:spPr>
            <a:xfrm>
              <a:off x="3666478" y="5415379"/>
              <a:ext cx="1984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“heavy hydrogen”</a:t>
              </a:r>
            </a:p>
          </p:txBody>
        </p:sp>
        <p:cxnSp>
          <p:nvCxnSpPr>
            <p:cNvPr id="8" name="Straight Arrow Connector 7"/>
            <p:cNvCxnSpPr/>
            <p:nvPr/>
          </p:nvCxnSpPr>
          <p:spPr>
            <a:xfrm flipV="1">
              <a:off x="4101483" y="4012708"/>
              <a:ext cx="275208" cy="248575"/>
            </a:xfrm>
            <a:prstGeom prst="straightConnector1">
              <a:avLst/>
            </a:prstGeom>
            <a:ln w="254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61786" y="415475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CC"/>
                  </a:solidFill>
                  <a:effectLst/>
                  <a:uLnTx/>
                  <a:uFillTx/>
                  <a:latin typeface="Arial"/>
                  <a:ea typeface="+mn-ea"/>
                  <a:cs typeface="+mn-cs"/>
                </a:rPr>
                <a:t>p</a:t>
              </a:r>
            </a:p>
          </p:txBody>
        </p:sp>
        <p:cxnSp>
          <p:nvCxnSpPr>
            <p:cNvPr id="11" name="Straight Arrow Connector 10"/>
            <p:cNvCxnSpPr/>
            <p:nvPr/>
          </p:nvCxnSpPr>
          <p:spPr>
            <a:xfrm flipH="1" flipV="1">
              <a:off x="4811697" y="3968319"/>
              <a:ext cx="258934" cy="2589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08488" y="411184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n</a:t>
              </a:r>
            </a:p>
          </p:txBody>
        </p:sp>
        <p:sp>
          <p:nvSpPr>
            <p:cNvPr id="13" name="TextBox 12"/>
            <p:cNvSpPr txBox="1"/>
            <p:nvPr/>
          </p:nvSpPr>
          <p:spPr>
            <a:xfrm>
              <a:off x="1207363" y="545976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(stable)</a:t>
              </a:r>
            </a:p>
          </p:txBody>
        </p:sp>
        <p:sp>
          <p:nvSpPr>
            <p:cNvPr id="15" name="TextBox 14"/>
            <p:cNvSpPr txBox="1"/>
            <p:nvPr/>
          </p:nvSpPr>
          <p:spPr>
            <a:xfrm>
              <a:off x="4156229" y="5700945"/>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(stable)</a:t>
              </a:r>
            </a:p>
          </p:txBody>
        </p:sp>
        <p:sp>
          <p:nvSpPr>
            <p:cNvPr id="16" name="TextBox 15"/>
            <p:cNvSpPr txBox="1"/>
            <p:nvPr/>
          </p:nvSpPr>
          <p:spPr>
            <a:xfrm>
              <a:off x="6412636" y="5480482"/>
              <a:ext cx="25619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(unstable: </a:t>
              </a:r>
              <a:r>
                <a:rPr kumimoji="0" lang="en-US" sz="1400" b="0" i="0" u="none" strike="noStrike" kern="1200" cap="none" spc="0" normalizeH="0" baseline="0" noProof="0" dirty="0">
                  <a:ln>
                    <a:noFill/>
                  </a:ln>
                  <a:solidFill>
                    <a:srgbClr val="000000"/>
                  </a:solidFill>
                  <a:effectLst/>
                  <a:uLnTx/>
                  <a:uFillTx/>
                  <a:latin typeface="Arial"/>
                  <a:ea typeface="+mn-ea"/>
                  <a:cs typeface="+mn-cs"/>
                </a:rPr>
                <a:t>12 year half-life</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grpSp>
      <p:sp>
        <p:nvSpPr>
          <p:cNvPr id="14" name="TextBox 13"/>
          <p:cNvSpPr txBox="1"/>
          <p:nvPr/>
        </p:nvSpPr>
        <p:spPr>
          <a:xfrm>
            <a:off x="7377619" y="6516210"/>
            <a:ext cx="17663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a:r>
            <a:r>
              <a:rPr kumimoji="0" lang="en-US" sz="1200" b="0" i="0" u="none" strike="noStrike" kern="1200" cap="none" spc="0" normalizeH="0" baseline="0" noProof="0" dirty="0" err="1">
                <a:ln>
                  <a:noFill/>
                </a:ln>
                <a:solidFill>
                  <a:srgbClr val="000000"/>
                </a:solidFill>
                <a:effectLst/>
                <a:uLnTx/>
                <a:uFillTx/>
                <a:latin typeface="Arial"/>
                <a:ea typeface="+mn-ea"/>
                <a:cs typeface="+mn-cs"/>
              </a:rPr>
              <a:t>OpenStax</a:t>
            </a:r>
            <a:r>
              <a:rPr kumimoji="0" lang="en-US" sz="1200" b="0" i="0" u="none" strike="noStrike" kern="1200" cap="none" spc="0" normalizeH="0" baseline="0" noProof="0" dirty="0">
                <a:ln>
                  <a:noFill/>
                </a:ln>
                <a:solidFill>
                  <a:srgbClr val="000000"/>
                </a:solidFill>
                <a:effectLst/>
                <a:uLnTx/>
                <a:uFillTx/>
                <a:latin typeface="Arial"/>
                <a:ea typeface="+mn-ea"/>
                <a:cs typeface="+mn-cs"/>
              </a:rPr>
              <a:t>: Astronomy]</a:t>
            </a:r>
          </a:p>
        </p:txBody>
      </p:sp>
      <p:sp>
        <p:nvSpPr>
          <p:cNvPr id="20" name="TextBox 19"/>
          <p:cNvSpPr txBox="1"/>
          <p:nvPr/>
        </p:nvSpPr>
        <p:spPr>
          <a:xfrm>
            <a:off x="3987209" y="2817628"/>
            <a:ext cx="364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a:t>
            </a:r>
            <a:r>
              <a:rPr kumimoji="0" lang="en-US" sz="1800" b="0" i="0" u="none" strike="noStrike" kern="1200" cap="none" spc="0" normalizeH="0" baseline="3000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417746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Nuclear Isotopes: helium</a:t>
            </a:r>
          </a:p>
        </p:txBody>
      </p:sp>
      <p:sp>
        <p:nvSpPr>
          <p:cNvPr id="2" name="TextBox 1"/>
          <p:cNvSpPr txBox="1"/>
          <p:nvPr/>
        </p:nvSpPr>
        <p:spPr>
          <a:xfrm>
            <a:off x="1083076" y="1154097"/>
            <a:ext cx="4785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2 stable isotopes of helium:</a:t>
            </a:r>
          </a:p>
        </p:txBody>
      </p:sp>
      <p:sp>
        <p:nvSpPr>
          <p:cNvPr id="14" name="TextBox 13"/>
          <p:cNvSpPr txBox="1"/>
          <p:nvPr/>
        </p:nvSpPr>
        <p:spPr>
          <a:xfrm>
            <a:off x="7377619" y="4607512"/>
            <a:ext cx="125226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err="1">
                <a:ln>
                  <a:noFill/>
                </a:ln>
                <a:solidFill>
                  <a:srgbClr val="000000"/>
                </a:solidFill>
                <a:effectLst/>
                <a:uLnTx/>
                <a:uFillTx/>
                <a:latin typeface="Arial"/>
                <a:ea typeface="+mn-ea"/>
                <a:cs typeface="+mn-cs"/>
              </a:rPr>
              <a:t>OpenStax</a:t>
            </a:r>
            <a:r>
              <a:rPr kumimoji="0" lang="en-US" sz="800" b="0" i="0" u="none" strike="noStrike" kern="1200" cap="none" spc="0" normalizeH="0" baseline="0" noProof="0" dirty="0">
                <a:ln>
                  <a:noFill/>
                </a:ln>
                <a:solidFill>
                  <a:srgbClr val="000000"/>
                </a:solidFill>
                <a:effectLst/>
                <a:uLnTx/>
                <a:uFillTx/>
                <a:latin typeface="Arial"/>
                <a:ea typeface="+mn-ea"/>
                <a:cs typeface="+mn-cs"/>
              </a:rPr>
              <a:t>: Astronomy]</a:t>
            </a:r>
          </a:p>
        </p:txBody>
      </p:sp>
      <p:grpSp>
        <p:nvGrpSpPr>
          <p:cNvPr id="4096" name="Group 4095"/>
          <p:cNvGrpSpPr/>
          <p:nvPr/>
        </p:nvGrpSpPr>
        <p:grpSpPr>
          <a:xfrm>
            <a:off x="1828800" y="1837677"/>
            <a:ext cx="5566299" cy="2974020"/>
            <a:chOff x="1828800" y="2299316"/>
            <a:chExt cx="5566299" cy="2974020"/>
          </a:xfrm>
        </p:grpSpPr>
        <p:grpSp>
          <p:nvGrpSpPr>
            <p:cNvPr id="4" name="Group 3"/>
            <p:cNvGrpSpPr/>
            <p:nvPr/>
          </p:nvGrpSpPr>
          <p:grpSpPr>
            <a:xfrm>
              <a:off x="1828800" y="2299316"/>
              <a:ext cx="5566299" cy="2974020"/>
              <a:chOff x="417249" y="2467992"/>
              <a:chExt cx="5566299" cy="2974020"/>
            </a:xfrm>
          </p:grpSpPr>
          <p:sp>
            <p:nvSpPr>
              <p:cNvPr id="3" name="Rectangle 2"/>
              <p:cNvSpPr/>
              <p:nvPr/>
            </p:nvSpPr>
            <p:spPr>
              <a:xfrm>
                <a:off x="417249" y="2467992"/>
                <a:ext cx="5566299" cy="2974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Placeholder 1" descr="Isotopes of Hydrogen. This figure depicts three isotopes of hydrogen. Each is a circle of the same size with one dot and a “-“ sign on the perimeter representing the electron. From the left we see hydrogen with mass no. 1 with a single proton, “+”, at the center of the circle. In the middle is hydrogen with mass no. 2 (deuterium), having one proton, “+”, and one neutron in the center. On the right is hydrogen with mass no. 3 (tritium), having one proton, “+”, and two neutrons in the center."/>
              <p:cNvPicPr>
                <a:picLocks noChangeAspect="1"/>
              </p:cNvPicPr>
              <p:nvPr/>
            </p:nvPicPr>
            <p:blipFill rotWithShape="1">
              <a:blip r:embed="rId2">
                <a:extLst>
                  <a:ext uri="{28A0092B-C50C-407E-A947-70E740481C1C}">
                    <a14:useLocalDpi xmlns:a14="http://schemas.microsoft.com/office/drawing/2010/main" val="0"/>
                  </a:ext>
                </a:extLst>
              </a:blip>
              <a:srcRect t="186" r="33772" b="11253"/>
              <a:stretch/>
            </p:blipFill>
            <p:spPr>
              <a:xfrm>
                <a:off x="572609" y="2574525"/>
                <a:ext cx="5339919" cy="2423603"/>
              </a:xfrm>
              <a:prstGeom prst="rect">
                <a:avLst/>
              </a:prstGeom>
            </p:spPr>
          </p:pic>
        </p:grpSp>
        <p:grpSp>
          <p:nvGrpSpPr>
            <p:cNvPr id="19" name="Group 18"/>
            <p:cNvGrpSpPr/>
            <p:nvPr/>
          </p:nvGrpSpPr>
          <p:grpSpPr>
            <a:xfrm>
              <a:off x="2908513" y="3413012"/>
              <a:ext cx="638950" cy="546173"/>
              <a:chOff x="2908513" y="3413012"/>
              <a:chExt cx="638950" cy="54617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389" y="3424425"/>
                <a:ext cx="271463" cy="268605"/>
              </a:xfrm>
              <a:prstGeom prst="rect">
                <a:avLst/>
              </a:prstGeom>
              <a:noFill/>
            </p:spPr>
          </p:pic>
          <p:grpSp>
            <p:nvGrpSpPr>
              <p:cNvPr id="18" name="Group 17"/>
              <p:cNvGrpSpPr>
                <a:grpSpLocks noChangeAspect="1"/>
              </p:cNvGrpSpPr>
              <p:nvPr/>
            </p:nvGrpSpPr>
            <p:grpSpPr>
              <a:xfrm>
                <a:off x="2908513" y="3413012"/>
                <a:ext cx="423799" cy="537210"/>
                <a:chOff x="3532262" y="5355830"/>
                <a:chExt cx="364202" cy="461665"/>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25" y="5467074"/>
                  <a:ext cx="235268" cy="232791"/>
                </a:xfrm>
                <a:prstGeom prst="rect">
                  <a:avLst/>
                </a:prstGeom>
              </p:spPr>
            </p:pic>
            <p:sp>
              <p:nvSpPr>
                <p:cNvPr id="17" name="TextBox 16"/>
                <p:cNvSpPr txBox="1"/>
                <p:nvPr/>
              </p:nvSpPr>
              <p:spPr>
                <a:xfrm>
                  <a:off x="3532262" y="5355830"/>
                  <a:ext cx="3642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grpSp>
          <p:grpSp>
            <p:nvGrpSpPr>
              <p:cNvPr id="20" name="Group 19"/>
              <p:cNvGrpSpPr>
                <a:grpSpLocks noChangeAspect="1"/>
              </p:cNvGrpSpPr>
              <p:nvPr/>
            </p:nvGrpSpPr>
            <p:grpSpPr>
              <a:xfrm>
                <a:off x="3123664" y="3421975"/>
                <a:ext cx="423799" cy="537210"/>
                <a:chOff x="3532262" y="5355830"/>
                <a:chExt cx="364202" cy="461665"/>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25" y="5467074"/>
                  <a:ext cx="235268" cy="232791"/>
                </a:xfrm>
                <a:prstGeom prst="rect">
                  <a:avLst/>
                </a:prstGeom>
              </p:spPr>
            </p:pic>
            <p:sp>
              <p:nvSpPr>
                <p:cNvPr id="22" name="TextBox 21"/>
                <p:cNvSpPr txBox="1"/>
                <p:nvPr/>
              </p:nvSpPr>
              <p:spPr>
                <a:xfrm>
                  <a:off x="3532262" y="5355830"/>
                  <a:ext cx="3642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gr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287" y="3603622"/>
              <a:ext cx="271463" cy="268605"/>
            </a:xfrm>
            <a:prstGeom prst="rect">
              <a:avLst/>
            </a:prstGeom>
            <a:noFill/>
          </p:spPr>
        </p:pic>
        <p:grpSp>
          <p:nvGrpSpPr>
            <p:cNvPr id="24" name="Group 23"/>
            <p:cNvGrpSpPr/>
            <p:nvPr/>
          </p:nvGrpSpPr>
          <p:grpSpPr>
            <a:xfrm>
              <a:off x="5719996" y="3349924"/>
              <a:ext cx="638950" cy="546173"/>
              <a:chOff x="2908513" y="3413012"/>
              <a:chExt cx="638950" cy="546173"/>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389" y="3424425"/>
                <a:ext cx="271463" cy="268605"/>
              </a:xfrm>
              <a:prstGeom prst="rect">
                <a:avLst/>
              </a:prstGeom>
              <a:noFill/>
            </p:spPr>
          </p:pic>
          <p:grpSp>
            <p:nvGrpSpPr>
              <p:cNvPr id="26" name="Group 25"/>
              <p:cNvGrpSpPr>
                <a:grpSpLocks noChangeAspect="1"/>
              </p:cNvGrpSpPr>
              <p:nvPr/>
            </p:nvGrpSpPr>
            <p:grpSpPr>
              <a:xfrm>
                <a:off x="2908513" y="3413012"/>
                <a:ext cx="423799" cy="537210"/>
                <a:chOff x="3532262" y="5355830"/>
                <a:chExt cx="364202" cy="461665"/>
              </a:xfrm>
            </p:grpSpPr>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25" y="5467074"/>
                  <a:ext cx="235268" cy="232791"/>
                </a:xfrm>
                <a:prstGeom prst="rect">
                  <a:avLst/>
                </a:prstGeom>
              </p:spPr>
            </p:pic>
            <p:sp>
              <p:nvSpPr>
                <p:cNvPr id="31" name="TextBox 30"/>
                <p:cNvSpPr txBox="1"/>
                <p:nvPr/>
              </p:nvSpPr>
              <p:spPr>
                <a:xfrm>
                  <a:off x="3532262" y="5355830"/>
                  <a:ext cx="3642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grpSp>
          <p:grpSp>
            <p:nvGrpSpPr>
              <p:cNvPr id="27" name="Group 26"/>
              <p:cNvGrpSpPr>
                <a:grpSpLocks noChangeAspect="1"/>
              </p:cNvGrpSpPr>
              <p:nvPr/>
            </p:nvGrpSpPr>
            <p:grpSpPr>
              <a:xfrm>
                <a:off x="3123664" y="3421975"/>
                <a:ext cx="423799" cy="537210"/>
                <a:chOff x="3532262" y="5355830"/>
                <a:chExt cx="364202" cy="461665"/>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25" y="5467074"/>
                  <a:ext cx="235268" cy="232791"/>
                </a:xfrm>
                <a:prstGeom prst="rect">
                  <a:avLst/>
                </a:prstGeom>
              </p:spPr>
            </p:pic>
            <p:sp>
              <p:nvSpPr>
                <p:cNvPr id="29" name="TextBox 28"/>
                <p:cNvSpPr txBox="1"/>
                <p:nvPr/>
              </p:nvSpPr>
              <p:spPr>
                <a:xfrm>
                  <a:off x="3532262" y="5355830"/>
                  <a:ext cx="3642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grpSp>
        </p:grpSp>
        <p:sp>
          <p:nvSpPr>
            <p:cNvPr id="23" name="TextBox 22"/>
            <p:cNvSpPr txBox="1"/>
            <p:nvPr/>
          </p:nvSpPr>
          <p:spPr>
            <a:xfrm>
              <a:off x="2966483" y="4880344"/>
              <a:ext cx="564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mn-cs"/>
                </a:rPr>
                <a:t>3</a:t>
              </a:r>
              <a:r>
                <a:rPr kumimoji="0" lang="en-US" sz="1800" b="0" i="0" u="none" strike="noStrike" kern="1200" cap="none" spc="0" normalizeH="0" baseline="0" noProof="0" dirty="0">
                  <a:ln>
                    <a:noFill/>
                  </a:ln>
                  <a:solidFill>
                    <a:srgbClr val="000000"/>
                  </a:solidFill>
                  <a:effectLst/>
                  <a:uLnTx/>
                  <a:uFillTx/>
                  <a:latin typeface="Arial"/>
                  <a:ea typeface="+mn-ea"/>
                  <a:cs typeface="+mn-cs"/>
                </a:rPr>
                <a:t>He</a:t>
              </a:r>
            </a:p>
          </p:txBody>
        </p:sp>
        <p:sp>
          <p:nvSpPr>
            <p:cNvPr id="41" name="TextBox 40"/>
            <p:cNvSpPr txBox="1"/>
            <p:nvPr/>
          </p:nvSpPr>
          <p:spPr>
            <a:xfrm>
              <a:off x="5745130" y="4873253"/>
              <a:ext cx="564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mn-cs"/>
                </a:rPr>
                <a:t>4</a:t>
              </a:r>
              <a:r>
                <a:rPr kumimoji="0" lang="en-US" sz="1800" b="0" i="0" u="none" strike="noStrike" kern="1200" cap="none" spc="0" normalizeH="0" baseline="0" noProof="0" dirty="0">
                  <a:ln>
                    <a:noFill/>
                  </a:ln>
                  <a:solidFill>
                    <a:srgbClr val="000000"/>
                  </a:solidFill>
                  <a:effectLst/>
                  <a:uLnTx/>
                  <a:uFillTx/>
                  <a:latin typeface="Arial"/>
                  <a:ea typeface="+mn-ea"/>
                  <a:cs typeface="+mn-cs"/>
                </a:rPr>
                <a:t>He</a:t>
              </a:r>
            </a:p>
          </p:txBody>
        </p:sp>
        <p:cxnSp>
          <p:nvCxnSpPr>
            <p:cNvPr id="42" name="Straight Arrow Connector 41"/>
            <p:cNvCxnSpPr/>
            <p:nvPr/>
          </p:nvCxnSpPr>
          <p:spPr>
            <a:xfrm flipV="1">
              <a:off x="2676719" y="3778789"/>
              <a:ext cx="275208" cy="248575"/>
            </a:xfrm>
            <a:prstGeom prst="straightConnector1">
              <a:avLst/>
            </a:prstGeom>
            <a:ln w="254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437022" y="392083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CC"/>
                  </a:solidFill>
                  <a:effectLst/>
                  <a:uLnTx/>
                  <a:uFillTx/>
                  <a:latin typeface="Arial"/>
                  <a:ea typeface="+mn-ea"/>
                  <a:cs typeface="+mn-cs"/>
                </a:rPr>
                <a:t>p</a:t>
              </a:r>
            </a:p>
          </p:txBody>
        </p:sp>
        <p:cxnSp>
          <p:nvCxnSpPr>
            <p:cNvPr id="44" name="Straight Arrow Connector 43"/>
            <p:cNvCxnSpPr/>
            <p:nvPr/>
          </p:nvCxnSpPr>
          <p:spPr>
            <a:xfrm flipH="1">
              <a:off x="3280608" y="3157870"/>
              <a:ext cx="238769" cy="24692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488031" y="288909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n</a:t>
              </a:r>
            </a:p>
          </p:txBody>
        </p:sp>
        <p:sp>
          <p:nvSpPr>
            <p:cNvPr id="48" name="TextBox 47"/>
            <p:cNvSpPr txBox="1"/>
            <p:nvPr/>
          </p:nvSpPr>
          <p:spPr>
            <a:xfrm>
              <a:off x="2583712" y="2509284"/>
              <a:ext cx="364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a:t>
              </a:r>
              <a:r>
                <a:rPr kumimoji="0" lang="en-US" sz="1800" b="0" i="0" u="none" strike="noStrike" kern="1200" cap="none" spc="0" normalizeH="0" baseline="30000" noProof="0" dirty="0">
                  <a:ln>
                    <a:noFill/>
                  </a:ln>
                  <a:solidFill>
                    <a:srgbClr val="000000"/>
                  </a:solidFill>
                  <a:effectLst/>
                  <a:uLnTx/>
                  <a:uFillTx/>
                  <a:latin typeface="Arial"/>
                  <a:ea typeface="+mn-ea"/>
                  <a:cs typeface="+mn-cs"/>
                </a:rPr>
                <a:t>-</a:t>
              </a:r>
            </a:p>
          </p:txBody>
        </p:sp>
        <p:grpSp>
          <p:nvGrpSpPr>
            <p:cNvPr id="50" name="Group 49"/>
            <p:cNvGrpSpPr/>
            <p:nvPr/>
          </p:nvGrpSpPr>
          <p:grpSpPr>
            <a:xfrm>
              <a:off x="3744270" y="4110897"/>
              <a:ext cx="547849" cy="707886"/>
              <a:chOff x="3779782" y="4075385"/>
              <a:chExt cx="547849" cy="707886"/>
            </a:xfrm>
          </p:grpSpPr>
          <p:pic>
            <p:nvPicPr>
              <p:cNvPr id="49" name="Picture Placeholder 1" descr="Isotopes of Hydrogen. This figure depicts three isotopes of hydrogen. Each is a circle of the same size with one dot and a “-“ sign on the perimeter representing the electron. From the left we see hydrogen with mass no. 1 with a single proton, “+”, at the center of the circle. In the middle is hydrogen with mass no. 2 (deuterium), having one proton, “+”, and one neutron in the center. On the right is hydrogen with mass no. 3 (tritium), having one proton, “+”, and two neutrons in the center."/>
              <p:cNvPicPr>
                <a:picLocks noChangeAspect="1"/>
              </p:cNvPicPr>
              <p:nvPr/>
            </p:nvPicPr>
            <p:blipFill rotWithShape="1">
              <a:blip r:embed="rId2">
                <a:clrChange>
                  <a:clrFrom>
                    <a:srgbClr val="C8DCE3"/>
                  </a:clrFrom>
                  <a:clrTo>
                    <a:srgbClr val="C8DCE3">
                      <a:alpha val="0"/>
                    </a:srgbClr>
                  </a:clrTo>
                </a:clrChange>
                <a:extLst>
                  <a:ext uri="{28A0092B-C50C-407E-A947-70E740481C1C}">
                    <a14:useLocalDpi xmlns:a14="http://schemas.microsoft.com/office/drawing/2010/main" val="0"/>
                  </a:ext>
                </a:extLst>
              </a:blip>
              <a:srcRect l="4459" t="5239" r="92507" b="85420"/>
              <a:stretch/>
            </p:blipFill>
            <p:spPr>
              <a:xfrm flipH="1" flipV="1">
                <a:off x="3837362" y="4359155"/>
                <a:ext cx="244747" cy="255641"/>
              </a:xfrm>
              <a:prstGeom prst="rect">
                <a:avLst/>
              </a:prstGeom>
            </p:spPr>
          </p:pic>
          <p:sp>
            <p:nvSpPr>
              <p:cNvPr id="47" name="TextBox 46"/>
              <p:cNvSpPr txBox="1"/>
              <p:nvPr/>
            </p:nvSpPr>
            <p:spPr>
              <a:xfrm>
                <a:off x="3779782" y="4075385"/>
                <a:ext cx="5478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a:t>
                </a:r>
              </a:p>
            </p:txBody>
          </p:sp>
        </p:grpSp>
        <p:grpSp>
          <p:nvGrpSpPr>
            <p:cNvPr id="52" name="Group 51"/>
            <p:cNvGrpSpPr/>
            <p:nvPr/>
          </p:nvGrpSpPr>
          <p:grpSpPr>
            <a:xfrm>
              <a:off x="6568849" y="4112376"/>
              <a:ext cx="547849" cy="707886"/>
              <a:chOff x="3779782" y="4075385"/>
              <a:chExt cx="547849" cy="707886"/>
            </a:xfrm>
          </p:grpSpPr>
          <p:pic>
            <p:nvPicPr>
              <p:cNvPr id="53" name="Picture Placeholder 1" descr="Isotopes of Hydrogen. This figure depicts three isotopes of hydrogen. Each is a circle of the same size with one dot and a “-“ sign on the perimeter representing the electron. From the left we see hydrogen with mass no. 1 with a single proton, “+”, at the center of the circle. In the middle is hydrogen with mass no. 2 (deuterium), having one proton, “+”, and one neutron in the center. On the right is hydrogen with mass no. 3 (tritium), having one proton, “+”, and two neutrons in the center."/>
              <p:cNvPicPr>
                <a:picLocks noChangeAspect="1"/>
              </p:cNvPicPr>
              <p:nvPr/>
            </p:nvPicPr>
            <p:blipFill rotWithShape="1">
              <a:blip r:embed="rId2">
                <a:clrChange>
                  <a:clrFrom>
                    <a:srgbClr val="C8DCE3"/>
                  </a:clrFrom>
                  <a:clrTo>
                    <a:srgbClr val="C8DCE3">
                      <a:alpha val="0"/>
                    </a:srgbClr>
                  </a:clrTo>
                </a:clrChange>
                <a:extLst>
                  <a:ext uri="{28A0092B-C50C-407E-A947-70E740481C1C}">
                    <a14:useLocalDpi xmlns:a14="http://schemas.microsoft.com/office/drawing/2010/main" val="0"/>
                  </a:ext>
                </a:extLst>
              </a:blip>
              <a:srcRect l="4459" t="5239" r="92507" b="85420"/>
              <a:stretch/>
            </p:blipFill>
            <p:spPr>
              <a:xfrm flipH="1" flipV="1">
                <a:off x="3837362" y="4359155"/>
                <a:ext cx="244747" cy="255641"/>
              </a:xfrm>
              <a:prstGeom prst="rect">
                <a:avLst/>
              </a:prstGeom>
            </p:spPr>
          </p:pic>
          <p:sp>
            <p:nvSpPr>
              <p:cNvPr id="54" name="TextBox 53"/>
              <p:cNvSpPr txBox="1"/>
              <p:nvPr/>
            </p:nvSpPr>
            <p:spPr>
              <a:xfrm>
                <a:off x="3779782" y="4075385"/>
                <a:ext cx="5478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a:t>
                </a:r>
              </a:p>
            </p:txBody>
          </p:sp>
        </p:grpSp>
      </p:grpSp>
      <p:sp>
        <p:nvSpPr>
          <p:cNvPr id="55" name="TextBox 54"/>
          <p:cNvSpPr txBox="1"/>
          <p:nvPr/>
        </p:nvSpPr>
        <p:spPr>
          <a:xfrm>
            <a:off x="2698812" y="4909349"/>
            <a:ext cx="1159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 neutron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protons</a:t>
            </a:r>
          </a:p>
        </p:txBody>
      </p:sp>
      <p:sp>
        <p:nvSpPr>
          <p:cNvPr id="57" name="TextBox 56"/>
          <p:cNvSpPr txBox="1"/>
          <p:nvPr/>
        </p:nvSpPr>
        <p:spPr>
          <a:xfrm>
            <a:off x="5523393" y="4910828"/>
            <a:ext cx="1159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neutron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protons</a:t>
            </a:r>
          </a:p>
        </p:txBody>
      </p:sp>
      <p:grpSp>
        <p:nvGrpSpPr>
          <p:cNvPr id="4099" name="Group 4098"/>
          <p:cNvGrpSpPr/>
          <p:nvPr/>
        </p:nvGrpSpPr>
        <p:grpSpPr>
          <a:xfrm>
            <a:off x="1651247" y="5996952"/>
            <a:ext cx="6307158" cy="546173"/>
            <a:chOff x="683581" y="6067972"/>
            <a:chExt cx="6307158" cy="546173"/>
          </a:xfrm>
        </p:grpSpPr>
        <p:sp>
          <p:nvSpPr>
            <p:cNvPr id="56" name="TextBox 55"/>
            <p:cNvSpPr txBox="1"/>
            <p:nvPr/>
          </p:nvSpPr>
          <p:spPr>
            <a:xfrm>
              <a:off x="683581" y="6152224"/>
              <a:ext cx="50882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Note: an alpha particle (</a:t>
              </a:r>
              <a:r>
                <a:rPr kumimoji="0" lang="en-US" sz="18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0" lang="en-US" sz="1800" b="0" i="0" u="none" strike="noStrike" kern="1200" cap="none" spc="0" normalizeH="0" baseline="0" noProof="0" dirty="0">
                  <a:ln>
                    <a:noFill/>
                  </a:ln>
                  <a:solidFill>
                    <a:srgbClr val="000000"/>
                  </a:solidFill>
                  <a:effectLst/>
                  <a:uLnTx/>
                  <a:uFillTx/>
                  <a:latin typeface="Arial"/>
                  <a:ea typeface="+mn-ea"/>
                  <a:cs typeface="+mn-cs"/>
                </a:rPr>
                <a:t>) is a helium-4 nucleus</a:t>
              </a:r>
            </a:p>
          </p:txBody>
        </p:sp>
        <p:grpSp>
          <p:nvGrpSpPr>
            <p:cNvPr id="58" name="Group 57"/>
            <p:cNvGrpSpPr/>
            <p:nvPr/>
          </p:nvGrpSpPr>
          <p:grpSpPr>
            <a:xfrm>
              <a:off x="6351789" y="6067972"/>
              <a:ext cx="638950" cy="546173"/>
              <a:chOff x="7701198" y="3502324"/>
              <a:chExt cx="638950" cy="546173"/>
            </a:xfrm>
          </p:grpSpPr>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366" y="3773778"/>
                <a:ext cx="271463" cy="268605"/>
              </a:xfrm>
              <a:prstGeom prst="rect">
                <a:avLst/>
              </a:prstGeom>
              <a:noFill/>
            </p:spPr>
          </p:pic>
          <p:grpSp>
            <p:nvGrpSpPr>
              <p:cNvPr id="59" name="Group 58"/>
              <p:cNvGrpSpPr/>
              <p:nvPr/>
            </p:nvGrpSpPr>
            <p:grpSpPr>
              <a:xfrm>
                <a:off x="7701198" y="3502324"/>
                <a:ext cx="638950" cy="546173"/>
                <a:chOff x="2908513" y="3413012"/>
                <a:chExt cx="638950" cy="546173"/>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389" y="3424425"/>
                  <a:ext cx="271463" cy="268605"/>
                </a:xfrm>
                <a:prstGeom prst="rect">
                  <a:avLst/>
                </a:prstGeom>
                <a:noFill/>
              </p:spPr>
            </p:pic>
            <p:grpSp>
              <p:nvGrpSpPr>
                <p:cNvPr id="61" name="Group 60"/>
                <p:cNvGrpSpPr>
                  <a:grpSpLocks noChangeAspect="1"/>
                </p:cNvGrpSpPr>
                <p:nvPr/>
              </p:nvGrpSpPr>
              <p:grpSpPr>
                <a:xfrm>
                  <a:off x="2908513" y="3413012"/>
                  <a:ext cx="423799" cy="537210"/>
                  <a:chOff x="3532262" y="5355830"/>
                  <a:chExt cx="364202" cy="461665"/>
                </a:xfrm>
              </p:grpSpPr>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25" y="5467074"/>
                    <a:ext cx="235268" cy="232791"/>
                  </a:xfrm>
                  <a:prstGeom prst="rect">
                    <a:avLst/>
                  </a:prstGeom>
                </p:spPr>
              </p:pic>
              <p:sp>
                <p:nvSpPr>
                  <p:cNvPr id="66" name="TextBox 65"/>
                  <p:cNvSpPr txBox="1"/>
                  <p:nvPr/>
                </p:nvSpPr>
                <p:spPr>
                  <a:xfrm>
                    <a:off x="3532262" y="5355830"/>
                    <a:ext cx="3642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grpSp>
            <p:grpSp>
              <p:nvGrpSpPr>
                <p:cNvPr id="62" name="Group 61"/>
                <p:cNvGrpSpPr>
                  <a:grpSpLocks noChangeAspect="1"/>
                </p:cNvGrpSpPr>
                <p:nvPr/>
              </p:nvGrpSpPr>
              <p:grpSpPr>
                <a:xfrm>
                  <a:off x="3123664" y="3421975"/>
                  <a:ext cx="423799" cy="537210"/>
                  <a:chOff x="3532262" y="5355830"/>
                  <a:chExt cx="364202" cy="461665"/>
                </a:xfrm>
              </p:grpSpPr>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8025" y="5467074"/>
                    <a:ext cx="235268" cy="232791"/>
                  </a:xfrm>
                  <a:prstGeom prst="rect">
                    <a:avLst/>
                  </a:prstGeom>
                </p:spPr>
              </p:pic>
              <p:sp>
                <p:nvSpPr>
                  <p:cNvPr id="64" name="TextBox 63"/>
                  <p:cNvSpPr txBox="1"/>
                  <p:nvPr/>
                </p:nvSpPr>
                <p:spPr>
                  <a:xfrm>
                    <a:off x="3532262" y="5355830"/>
                    <a:ext cx="3642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grpSp>
          </p:grpSp>
        </p:grpSp>
        <p:cxnSp>
          <p:nvCxnSpPr>
            <p:cNvPr id="70" name="Straight Arrow Connector 69"/>
            <p:cNvCxnSpPr/>
            <p:nvPr/>
          </p:nvCxnSpPr>
          <p:spPr>
            <a:xfrm>
              <a:off x="5723244" y="6345918"/>
              <a:ext cx="517758" cy="161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4558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Midterm Topics </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(this </a:t>
            </a:r>
            <a:r>
              <a:rPr lang="en-US" b="1" dirty="0">
                <a:solidFill>
                  <a:srgbClr val="0000FF"/>
                </a:solidFill>
                <a:latin typeface="Calibri" panose="020F0502020204030204"/>
              </a:rPr>
              <a:t>F</a:t>
            </a:r>
            <a:r>
              <a:rPr kumimoji="0" lang="en-US" sz="1800" b="1" i="0" u="none" strike="noStrike" kern="1200" cap="none" spc="0" normalizeH="0" baseline="0" noProof="0" dirty="0" err="1">
                <a:ln>
                  <a:noFill/>
                </a:ln>
                <a:solidFill>
                  <a:srgbClr val="0000FF"/>
                </a:solidFill>
                <a:effectLst/>
                <a:uLnTx/>
                <a:uFillTx/>
                <a:latin typeface="Calibri" panose="020F0502020204030204"/>
                <a:ea typeface="+mn-ea"/>
                <a:cs typeface="+mn-cs"/>
              </a:rPr>
              <a:t>riday</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lang="en-US" b="1" dirty="0">
                <a:solidFill>
                  <a:srgbClr val="0000FF"/>
                </a:solidFill>
                <a:latin typeface="Calibri" panose="020F0502020204030204"/>
              </a:rPr>
              <a:t>Feb</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lang="en-US" b="1" dirty="0">
                <a:solidFill>
                  <a:srgbClr val="0000FF"/>
                </a:solidFill>
                <a:latin typeface="Calibri" panose="020F0502020204030204"/>
              </a:rPr>
              <a:t>20</a:t>
            </a:r>
            <a:r>
              <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6" name="Rectangle 5"/>
          <p:cNvSpPr/>
          <p:nvPr/>
        </p:nvSpPr>
        <p:spPr>
          <a:xfrm>
            <a:off x="5606258" y="1266503"/>
            <a:ext cx="3386822" cy="516301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12. Gravity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13. Circular Motion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14. Escape velocity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 Tides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16. Electromagnetic waves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17. Electromagnetic spectrum</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18. Blackbody radiation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19</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Photons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 Electronic structure of atoms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21. Spectroscopy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22. Doppler effect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23. Nuclear particles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24. P-P chain solar fusion</a:t>
            </a:r>
          </a:p>
        </p:txBody>
      </p:sp>
      <p:sp>
        <p:nvSpPr>
          <p:cNvPr id="2" name="Rectangle 1">
            <a:extLst>
              <a:ext uri="{FF2B5EF4-FFF2-40B4-BE49-F238E27FC236}">
                <a16:creationId xmlns:a16="http://schemas.microsoft.com/office/drawing/2014/main" id="{2F792C8B-B659-FEE4-A2F5-A1F84761CC01}"/>
              </a:ext>
            </a:extLst>
          </p:cNvPr>
          <p:cNvSpPr/>
          <p:nvPr/>
        </p:nvSpPr>
        <p:spPr>
          <a:xfrm>
            <a:off x="386177" y="1465488"/>
            <a:ext cx="4572000" cy="4957832"/>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Scientific units, notations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Exponents, trigonometry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Length scales in the universe, astronomy units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Eratosthenes: radius of the Earth</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5</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Earth’s axis tilt, seasons, precession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6</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Important stars and constellations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7</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Kepler’s Laws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8</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Galileo’s &amp; Newton’s contributions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9</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Newton’s laws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0</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Conservation laws: Energy, momentum, angular momentum</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Kinetic &amp; Potential Energy</a:t>
            </a:r>
          </a:p>
        </p:txBody>
      </p:sp>
    </p:spTree>
    <p:extLst>
      <p:ext uri="{BB962C8B-B14F-4D97-AF65-F5344CB8AC3E}">
        <p14:creationId xmlns:p14="http://schemas.microsoft.com/office/powerpoint/2010/main" val="381546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768419"/>
            <a:ext cx="9144000" cy="1323439"/>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Solar Fusion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Proton-proton chain</a:t>
            </a:r>
          </a:p>
        </p:txBody>
      </p:sp>
      <p:grpSp>
        <p:nvGrpSpPr>
          <p:cNvPr id="2" name="Group 1">
            <a:extLst>
              <a:ext uri="{FF2B5EF4-FFF2-40B4-BE49-F238E27FC236}">
                <a16:creationId xmlns:a16="http://schemas.microsoft.com/office/drawing/2014/main" id="{2196A715-1483-4AF0-A3AD-0E6F605ABF2E}"/>
              </a:ext>
            </a:extLst>
          </p:cNvPr>
          <p:cNvGrpSpPr/>
          <p:nvPr/>
        </p:nvGrpSpPr>
        <p:grpSpPr>
          <a:xfrm>
            <a:off x="1776982" y="2814858"/>
            <a:ext cx="5868140" cy="499367"/>
            <a:chOff x="1776982" y="2814858"/>
            <a:chExt cx="5868140" cy="499367"/>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883F12-56C7-4861-A6E8-D30D697EDE7F}"/>
                    </a:ext>
                  </a:extLst>
                </p:cNvPr>
                <p:cNvSpPr txBox="1"/>
                <p:nvPr/>
              </p:nvSpPr>
              <p:spPr>
                <a:xfrm>
                  <a:off x="1776982" y="2814858"/>
                  <a:ext cx="5868140" cy="4993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Step 1:     </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𝜈</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 </a:t>
                  </a:r>
                </a:p>
              </p:txBody>
            </p:sp>
          </mc:Choice>
          <mc:Fallback xmlns="">
            <p:sp>
              <p:nvSpPr>
                <p:cNvPr id="16" name="TextBox 15">
                  <a:extLst>
                    <a:ext uri="{FF2B5EF4-FFF2-40B4-BE49-F238E27FC236}">
                      <a16:creationId xmlns:a16="http://schemas.microsoft.com/office/drawing/2014/main" id="{B9883F12-56C7-4861-A6E8-D30D697EDE7F}"/>
                    </a:ext>
                  </a:extLst>
                </p:cNvPr>
                <p:cNvSpPr txBox="1">
                  <a:spLocks noRot="1" noChangeAspect="1" noMove="1" noResize="1" noEditPoints="1" noAdjustHandles="1" noChangeArrowheads="1" noChangeShapeType="1" noTextEdit="1"/>
                </p:cNvSpPr>
                <p:nvPr/>
              </p:nvSpPr>
              <p:spPr>
                <a:xfrm>
                  <a:off x="1776982" y="2814858"/>
                  <a:ext cx="5868140" cy="499367"/>
                </a:xfrm>
                <a:prstGeom prst="rect">
                  <a:avLst/>
                </a:prstGeom>
                <a:blipFill>
                  <a:blip r:embed="rId2"/>
                  <a:stretch>
                    <a:fillRect l="-1558" t="-4878" b="-2439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8B1416BA-4E37-4687-B182-F37FB8D4273A}"/>
                </a:ext>
              </a:extLst>
            </p:cNvPr>
            <p:cNvSpPr txBox="1"/>
            <p:nvPr/>
          </p:nvSpPr>
          <p:spPr>
            <a:xfrm>
              <a:off x="6260205" y="2921391"/>
              <a:ext cx="1088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energy</a:t>
              </a:r>
            </a:p>
          </p:txBody>
        </p:sp>
      </p:grpSp>
      <p:grpSp>
        <p:nvGrpSpPr>
          <p:cNvPr id="3" name="Group 2">
            <a:extLst>
              <a:ext uri="{FF2B5EF4-FFF2-40B4-BE49-F238E27FC236}">
                <a16:creationId xmlns:a16="http://schemas.microsoft.com/office/drawing/2014/main" id="{0783BD53-A151-4AD2-B8F4-42A38D7C33BD}"/>
              </a:ext>
            </a:extLst>
          </p:cNvPr>
          <p:cNvGrpSpPr/>
          <p:nvPr/>
        </p:nvGrpSpPr>
        <p:grpSpPr>
          <a:xfrm>
            <a:off x="1778462" y="3855026"/>
            <a:ext cx="4923913" cy="501227"/>
            <a:chOff x="1778462" y="3855026"/>
            <a:chExt cx="4923913" cy="501227"/>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2A28FF1-CA6D-4FA8-9D45-51A96E363AA0}"/>
                    </a:ext>
                  </a:extLst>
                </p:cNvPr>
                <p:cNvSpPr txBox="1"/>
                <p:nvPr/>
              </p:nvSpPr>
              <p:spPr>
                <a:xfrm>
                  <a:off x="1778462" y="3855026"/>
                  <a:ext cx="4625266" cy="5012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Step 2:  </a:t>
                  </a:r>
                  <a14:m>
                    <m:oMath xmlns:m="http://schemas.openxmlformats.org/officeDocument/2006/math">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𝛾</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 </a:t>
                  </a:r>
                </a:p>
              </p:txBody>
            </p:sp>
          </mc:Choice>
          <mc:Fallback xmlns="">
            <p:sp>
              <p:nvSpPr>
                <p:cNvPr id="22" name="TextBox 21">
                  <a:extLst>
                    <a:ext uri="{FF2B5EF4-FFF2-40B4-BE49-F238E27FC236}">
                      <a16:creationId xmlns:a16="http://schemas.microsoft.com/office/drawing/2014/main" id="{C2A28FF1-CA6D-4FA8-9D45-51A96E363AA0}"/>
                    </a:ext>
                  </a:extLst>
                </p:cNvPr>
                <p:cNvSpPr txBox="1">
                  <a:spLocks noRot="1" noChangeAspect="1" noMove="1" noResize="1" noEditPoints="1" noAdjustHandles="1" noChangeArrowheads="1" noChangeShapeType="1" noTextEdit="1"/>
                </p:cNvSpPr>
                <p:nvPr/>
              </p:nvSpPr>
              <p:spPr>
                <a:xfrm>
                  <a:off x="1778462" y="3855026"/>
                  <a:ext cx="4625266" cy="501227"/>
                </a:xfrm>
                <a:prstGeom prst="rect">
                  <a:avLst/>
                </a:prstGeom>
                <a:blipFill>
                  <a:blip r:embed="rId3"/>
                  <a:stretch>
                    <a:fillRect l="-2111" t="-4819" b="-22892"/>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16F395D1-9509-4A55-A9EC-DB864A58CDAC}"/>
                </a:ext>
              </a:extLst>
            </p:cNvPr>
            <p:cNvSpPr txBox="1"/>
            <p:nvPr/>
          </p:nvSpPr>
          <p:spPr>
            <a:xfrm>
              <a:off x="5613615" y="3952680"/>
              <a:ext cx="1088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energy</a:t>
              </a:r>
            </a:p>
          </p:txBody>
        </p:sp>
      </p:grpSp>
      <p:grpSp>
        <p:nvGrpSpPr>
          <p:cNvPr id="4" name="Group 3">
            <a:extLst>
              <a:ext uri="{FF2B5EF4-FFF2-40B4-BE49-F238E27FC236}">
                <a16:creationId xmlns:a16="http://schemas.microsoft.com/office/drawing/2014/main" id="{048414FC-B1B6-4CFC-9473-CBF20B972EF4}"/>
              </a:ext>
            </a:extLst>
          </p:cNvPr>
          <p:cNvGrpSpPr/>
          <p:nvPr/>
        </p:nvGrpSpPr>
        <p:grpSpPr>
          <a:xfrm>
            <a:off x="1779942" y="4868563"/>
            <a:ext cx="5989233" cy="501227"/>
            <a:chOff x="1779942" y="4868563"/>
            <a:chExt cx="5989233" cy="501227"/>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7E87D03-786B-4CA1-9AE8-EA3EB492FEE5}"/>
                    </a:ext>
                  </a:extLst>
                </p:cNvPr>
                <p:cNvSpPr txBox="1"/>
                <p:nvPr/>
              </p:nvSpPr>
              <p:spPr>
                <a:xfrm>
                  <a:off x="1779942" y="4868563"/>
                  <a:ext cx="5439051" cy="5012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Step 3:  </a:t>
                  </a:r>
                  <a14:m>
                    <m:oMath xmlns:m="http://schemas.openxmlformats.org/officeDocument/2006/math">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 </a:t>
                  </a:r>
                </a:p>
              </p:txBody>
            </p:sp>
          </mc:Choice>
          <mc:Fallback xmlns="">
            <p:sp>
              <p:nvSpPr>
                <p:cNvPr id="24" name="TextBox 23">
                  <a:extLst>
                    <a:ext uri="{FF2B5EF4-FFF2-40B4-BE49-F238E27FC236}">
                      <a16:creationId xmlns:a16="http://schemas.microsoft.com/office/drawing/2014/main" id="{D7E87D03-786B-4CA1-9AE8-EA3EB492FEE5}"/>
                    </a:ext>
                  </a:extLst>
                </p:cNvPr>
                <p:cNvSpPr txBox="1">
                  <a:spLocks noRot="1" noChangeAspect="1" noMove="1" noResize="1" noEditPoints="1" noAdjustHandles="1" noChangeArrowheads="1" noChangeShapeType="1" noTextEdit="1"/>
                </p:cNvSpPr>
                <p:nvPr/>
              </p:nvSpPr>
              <p:spPr>
                <a:xfrm>
                  <a:off x="1779942" y="4868563"/>
                  <a:ext cx="5439051" cy="501227"/>
                </a:xfrm>
                <a:prstGeom prst="rect">
                  <a:avLst/>
                </a:prstGeom>
                <a:blipFill>
                  <a:blip r:embed="rId4"/>
                  <a:stretch>
                    <a:fillRect l="-1794" t="-4878" b="-2439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6BBB5D4-6464-484C-8D5C-F0A819405B13}"/>
                </a:ext>
              </a:extLst>
            </p:cNvPr>
            <p:cNvSpPr txBox="1"/>
            <p:nvPr/>
          </p:nvSpPr>
          <p:spPr>
            <a:xfrm>
              <a:off x="6680415" y="4957337"/>
              <a:ext cx="1088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energy</a:t>
              </a:r>
            </a:p>
          </p:txBody>
        </p:sp>
      </p:grpSp>
    </p:spTree>
    <p:extLst>
      <p:ext uri="{BB962C8B-B14F-4D97-AF65-F5344CB8AC3E}">
        <p14:creationId xmlns:p14="http://schemas.microsoft.com/office/powerpoint/2010/main" val="666670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Step 1: p + p</a:t>
            </a:r>
          </a:p>
        </p:txBody>
      </p:sp>
      <mc:AlternateContent xmlns:mc="http://schemas.openxmlformats.org/markup-compatibility/2006" xmlns:a14="http://schemas.microsoft.com/office/drawing/2010/main">
        <mc:Choice Requires="a14">
          <p:sp>
            <p:nvSpPr>
              <p:cNvPr id="5" name="TextBox 4"/>
              <p:cNvSpPr txBox="1"/>
              <p:nvPr/>
            </p:nvSpPr>
            <p:spPr>
              <a:xfrm>
                <a:off x="1580225" y="1393793"/>
                <a:ext cx="5868140" cy="4993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Step 1:     </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𝜈</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1580225" y="1393793"/>
                <a:ext cx="5868140" cy="499367"/>
              </a:xfrm>
              <a:prstGeom prst="rect">
                <a:avLst/>
              </a:prstGeom>
              <a:blipFill rotWithShape="0">
                <a:blip r:embed="rId2"/>
                <a:stretch>
                  <a:fillRect l="-1558" t="-4878" b="-24390"/>
                </a:stretch>
              </a:blipFill>
            </p:spPr>
            <p:txBody>
              <a:bodyPr/>
              <a:lstStyle/>
              <a:p>
                <a:r>
                  <a:rPr lang="en-US">
                    <a:noFill/>
                  </a:rPr>
                  <a:t> </a:t>
                </a:r>
              </a:p>
            </p:txBody>
          </p:sp>
        </mc:Fallback>
      </mc:AlternateContent>
      <p:sp>
        <p:nvSpPr>
          <p:cNvPr id="3" name="TextBox 2"/>
          <p:cNvSpPr txBox="1"/>
          <p:nvPr/>
        </p:nvSpPr>
        <p:spPr>
          <a:xfrm>
            <a:off x="6143347" y="1491448"/>
            <a:ext cx="2525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energy of 1.442 MeV</a:t>
            </a:r>
          </a:p>
        </p:txBody>
      </p:sp>
      <p:pic>
        <p:nvPicPr>
          <p:cNvPr id="6" name="Picture Placeholder 3" descr="Diagram of the First Step in the Proton-Proton Chain. At left are shown two protons drawn in blue, and labeled as “1H”. An arrow is drawn from each proton toward the right and converge at an illustration of a small explosion. This explosion represents the release of energy and mass from the collision of the high energy protons. Three arrows are drawn moving away from the explosion toward the right. At the point of the topmost arrow is a neutrino drawn in light blue and labeled “Neutrino”. At the point of the central arrow is a deuterium nucleus drawn as a blue dot (proton) and a red dot (neutron) and labeled “2H”. At the point of the lower arrow is a positron drawn in purple and labeled “Positron”."/>
          <p:cNvPicPr>
            <a:picLocks noChangeAspect="1"/>
          </p:cNvPicPr>
          <p:nvPr/>
        </p:nvPicPr>
        <p:blipFill rotWithShape="1">
          <a:blip r:embed="rId3">
            <a:extLst>
              <a:ext uri="{28A0092B-C50C-407E-A947-70E740481C1C}">
                <a14:useLocalDpi xmlns:a14="http://schemas.microsoft.com/office/drawing/2010/main" val="0"/>
              </a:ext>
            </a:extLst>
          </a:blip>
          <a:srcRect t="-9117" b="-9117"/>
          <a:stretch/>
        </p:blipFill>
        <p:spPr>
          <a:xfrm>
            <a:off x="554853" y="2471791"/>
            <a:ext cx="8062913" cy="3500071"/>
          </a:xfrm>
          <a:prstGeom prst="rect">
            <a:avLst/>
          </a:prstGeom>
        </p:spPr>
      </p:pic>
      <p:sp>
        <p:nvSpPr>
          <p:cNvPr id="2" name="TextBox 1"/>
          <p:cNvSpPr txBox="1"/>
          <p:nvPr/>
        </p:nvSpPr>
        <p:spPr>
          <a:xfrm>
            <a:off x="3284737" y="2201663"/>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Arial"/>
                <a:ea typeface="+mn-ea"/>
                <a:cs typeface="+mn-cs"/>
              </a:rPr>
              <a:t>weak force</a:t>
            </a:r>
          </a:p>
        </p:txBody>
      </p:sp>
      <p:sp>
        <p:nvSpPr>
          <p:cNvPr id="4" name="Curved Up Arrow 3"/>
          <p:cNvSpPr/>
          <p:nvPr/>
        </p:nvSpPr>
        <p:spPr>
          <a:xfrm>
            <a:off x="3639844" y="1926455"/>
            <a:ext cx="710214" cy="266330"/>
          </a:xfrm>
          <a:prstGeom prst="curvedUpArrow">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p:cNvSpPr txBox="1"/>
          <p:nvPr/>
        </p:nvSpPr>
        <p:spPr>
          <a:xfrm>
            <a:off x="346229" y="6072325"/>
            <a:ext cx="847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Note:</a:t>
            </a:r>
            <a:r>
              <a:rPr kumimoji="0" lang="en-US" sz="1800" b="0" i="0" u="none" strike="noStrike" kern="1200" cap="none" spc="0" normalizeH="0" baseline="0" noProof="0" dirty="0">
                <a:ln>
                  <a:noFill/>
                </a:ln>
                <a:solidFill>
                  <a:srgbClr val="000000"/>
                </a:solidFill>
                <a:effectLst/>
                <a:uLnTx/>
                <a:uFillTx/>
                <a:latin typeface="Arial"/>
                <a:ea typeface="+mn-ea"/>
                <a:cs typeface="+mn-cs"/>
              </a:rPr>
              <a:t> This reaction is very slow … protons are estimated to wander around for 9 billion years (on average) in Sun’s core before this process occurs.</a:t>
            </a:r>
          </a:p>
        </p:txBody>
      </p:sp>
      <p:sp>
        <p:nvSpPr>
          <p:cNvPr id="9" name="TextBox 8"/>
          <p:cNvSpPr txBox="1"/>
          <p:nvPr/>
        </p:nvSpPr>
        <p:spPr>
          <a:xfrm>
            <a:off x="6214370" y="2281561"/>
            <a:ext cx="24416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Note: 1 eV = 1.602 </a:t>
            </a:r>
            <a:r>
              <a:rPr kumimoji="0" lang="en-US" sz="14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 10</a:t>
            </a:r>
            <a:r>
              <a:rPr kumimoji="0" lang="en-US" sz="1400" b="0" i="0" u="none" strike="noStrike" kern="1200" cap="none" spc="0" normalizeH="0" baseline="30000" noProof="0" dirty="0">
                <a:ln>
                  <a:noFill/>
                </a:ln>
                <a:solidFill>
                  <a:srgbClr val="000000"/>
                </a:solidFill>
                <a:effectLst/>
                <a:uLnTx/>
                <a:uFillTx/>
                <a:latin typeface="Arial"/>
                <a:ea typeface="+mn-ea"/>
                <a:cs typeface="+mn-cs"/>
                <a:sym typeface="Symbol" panose="05050102010706020507" pitchFamily="18" charset="2"/>
              </a:rPr>
              <a:t>-19</a:t>
            </a:r>
            <a:r>
              <a:rPr kumimoji="0" lang="en-US" sz="14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 J</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18020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Step 2: </a:t>
            </a:r>
            <a:r>
              <a:rPr kumimoji="0" lang="en-US" altLang="en-US" sz="32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2</a:t>
            </a: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H + p</a:t>
            </a:r>
          </a:p>
        </p:txBody>
      </p:sp>
      <mc:AlternateContent xmlns:mc="http://schemas.openxmlformats.org/markup-compatibility/2006" xmlns:a14="http://schemas.microsoft.com/office/drawing/2010/main">
        <mc:Choice Requires="a14">
          <p:sp>
            <p:nvSpPr>
              <p:cNvPr id="7" name="TextBox 6"/>
              <p:cNvSpPr txBox="1"/>
              <p:nvPr/>
            </p:nvSpPr>
            <p:spPr>
              <a:xfrm>
                <a:off x="2078853" y="1253227"/>
                <a:ext cx="4625266" cy="5012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Step 2:  </a:t>
                </a:r>
                <a14:m>
                  <m:oMath xmlns:m="http://schemas.openxmlformats.org/officeDocument/2006/math">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𝛾</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2078853" y="1253227"/>
                <a:ext cx="4625266" cy="501227"/>
              </a:xfrm>
              <a:prstGeom prst="rect">
                <a:avLst/>
              </a:prstGeom>
              <a:blipFill rotWithShape="0">
                <a:blip r:embed="rId2"/>
                <a:stretch>
                  <a:fillRect l="-1976" t="-4878" b="-24390"/>
                </a:stretch>
              </a:blipFill>
            </p:spPr>
            <p:txBody>
              <a:bodyPr/>
              <a:lstStyle/>
              <a:p>
                <a:r>
                  <a:rPr lang="en-US">
                    <a:noFill/>
                  </a:rPr>
                  <a:t> </a:t>
                </a:r>
              </a:p>
            </p:txBody>
          </p:sp>
        </mc:Fallback>
      </mc:AlternateContent>
      <p:sp>
        <p:nvSpPr>
          <p:cNvPr id="8" name="TextBox 7"/>
          <p:cNvSpPr txBox="1"/>
          <p:nvPr/>
        </p:nvSpPr>
        <p:spPr>
          <a:xfrm>
            <a:off x="5914006" y="1350881"/>
            <a:ext cx="23968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energy of 5.49 MeV</a:t>
            </a:r>
          </a:p>
        </p:txBody>
      </p:sp>
      <p:pic>
        <p:nvPicPr>
          <p:cNvPr id="9" name="Picture Placeholder 2" descr="Diagram of the Second Step in the Proton-Proton Chain. At upper left is the deuterium nucleus from the first step drawn as a blue dot (proton) and a red dot (neutron) and labeled “2H”. At lower left is a proton drawn in blue, and labeled as “1H”. An arrow is drawn from each object toward the right and converge at an illustration of a small explosion. This explosion represents the release of energy and mass from the collision of the deuterium and proton. A single arrow is drawn emerging from the explosion pointing toward the right. At the point of the arrow is an isotope of helium, known as deuterium, drawn as 2 blue dots (protons) and 1 red dot (neutron) and labeled “3He”. A single wavy arrow is drawn moving away from the deuterium nucleus and is labeled “Gamma ray”."/>
          <p:cNvPicPr>
            <a:picLocks noChangeAspect="1"/>
          </p:cNvPicPr>
          <p:nvPr/>
        </p:nvPicPr>
        <p:blipFill rotWithShape="1">
          <a:blip r:embed="rId3">
            <a:extLst>
              <a:ext uri="{28A0092B-C50C-407E-A947-70E740481C1C}">
                <a14:useLocalDpi xmlns:a14="http://schemas.microsoft.com/office/drawing/2010/main" val="0"/>
              </a:ext>
            </a:extLst>
          </a:blip>
          <a:srcRect l="-2930" r="-2930"/>
          <a:stretch/>
        </p:blipFill>
        <p:spPr>
          <a:xfrm>
            <a:off x="688019" y="2533939"/>
            <a:ext cx="8062913" cy="3500071"/>
          </a:xfrm>
          <a:prstGeom prst="rect">
            <a:avLst/>
          </a:prstGeom>
        </p:spPr>
      </p:pic>
      <p:sp>
        <p:nvSpPr>
          <p:cNvPr id="10" name="TextBox 9"/>
          <p:cNvSpPr txBox="1"/>
          <p:nvPr/>
        </p:nvSpPr>
        <p:spPr>
          <a:xfrm>
            <a:off x="3835154" y="2024110"/>
            <a:ext cx="1402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strong force</a:t>
            </a:r>
          </a:p>
        </p:txBody>
      </p:sp>
      <p:sp>
        <p:nvSpPr>
          <p:cNvPr id="11" name="Curved Up Arrow 10"/>
          <p:cNvSpPr/>
          <p:nvPr/>
        </p:nvSpPr>
        <p:spPr>
          <a:xfrm>
            <a:off x="4190261" y="1748902"/>
            <a:ext cx="710214" cy="26633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Box 1"/>
          <p:cNvSpPr txBox="1"/>
          <p:nvPr/>
        </p:nvSpPr>
        <p:spPr>
          <a:xfrm>
            <a:off x="878889" y="6276510"/>
            <a:ext cx="76569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Note: </a:t>
            </a:r>
            <a:r>
              <a:rPr kumimoji="0" lang="en-US" sz="1800" b="0" i="0" u="none" strike="noStrike" kern="1200" cap="none" spc="0" normalizeH="0" baseline="0" noProof="0" dirty="0">
                <a:ln>
                  <a:noFill/>
                </a:ln>
                <a:solidFill>
                  <a:srgbClr val="000000"/>
                </a:solidFill>
                <a:effectLst/>
                <a:uLnTx/>
                <a:uFillTx/>
                <a:latin typeface="Arial"/>
                <a:ea typeface="+mn-ea"/>
                <a:cs typeface="+mn-cs"/>
              </a:rPr>
              <a:t>This reaction is very fast … each </a:t>
            </a:r>
            <a:r>
              <a:rPr kumimoji="0" lang="en-US" sz="1800" b="0" i="0" u="none" strike="noStrike" kern="1200" cap="none" spc="0" normalizeH="0" baseline="30000" noProof="0" dirty="0">
                <a:ln>
                  <a:noFill/>
                </a:ln>
                <a:solidFill>
                  <a:srgbClr val="000000"/>
                </a:solidFill>
                <a:effectLst/>
                <a:uLnTx/>
                <a:uFillTx/>
                <a:latin typeface="Arial"/>
                <a:ea typeface="+mn-ea"/>
                <a:cs typeface="+mn-cs"/>
              </a:rPr>
              <a:t>2</a:t>
            </a:r>
            <a:r>
              <a:rPr kumimoji="0" lang="en-US" sz="1800" b="0" i="0" u="none" strike="noStrike" kern="1200" cap="none" spc="0" normalizeH="0" baseline="0" noProof="0" dirty="0">
                <a:ln>
                  <a:noFill/>
                </a:ln>
                <a:solidFill>
                  <a:srgbClr val="000000"/>
                </a:solidFill>
                <a:effectLst/>
                <a:uLnTx/>
                <a:uFillTx/>
                <a:latin typeface="Arial"/>
                <a:ea typeface="+mn-ea"/>
                <a:cs typeface="+mn-cs"/>
              </a:rPr>
              <a:t>H nucleus lasts about 4 seconds.</a:t>
            </a:r>
          </a:p>
        </p:txBody>
      </p:sp>
    </p:spTree>
    <p:extLst>
      <p:ext uri="{BB962C8B-B14F-4D97-AF65-F5344CB8AC3E}">
        <p14:creationId xmlns:p14="http://schemas.microsoft.com/office/powerpoint/2010/main" val="62001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Step 3: </a:t>
            </a:r>
            <a:r>
              <a:rPr kumimoji="0" lang="en-US" altLang="en-US" sz="32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3</a:t>
            </a: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He + </a:t>
            </a:r>
            <a:r>
              <a:rPr kumimoji="0" lang="en-US" altLang="en-US" sz="3200" b="1" i="0" u="none" strike="noStrike" kern="1200" cap="none" spc="0" normalizeH="0" baseline="3000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3</a:t>
            </a: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He</a:t>
            </a:r>
          </a:p>
        </p:txBody>
      </p:sp>
      <mc:AlternateContent xmlns:mc="http://schemas.openxmlformats.org/markup-compatibility/2006" xmlns:a14="http://schemas.microsoft.com/office/drawing/2010/main">
        <mc:Choice Requires="a14">
          <p:sp>
            <p:nvSpPr>
              <p:cNvPr id="7" name="TextBox 6"/>
              <p:cNvSpPr txBox="1"/>
              <p:nvPr/>
            </p:nvSpPr>
            <p:spPr>
              <a:xfrm>
                <a:off x="1467775" y="1254709"/>
                <a:ext cx="5439051" cy="5012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Step 3:  </a:t>
                </a:r>
                <a14:m>
                  <m:oMath xmlns:m="http://schemas.openxmlformats.org/officeDocument/2006/math">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Pre>
                      <m:sPre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sup>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𝐻𝑒</m:t>
                        </m:r>
                      </m:e>
                    </m:sPr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oMath>
                </a14:m>
                <a:r>
                  <a:rPr kumimoji="0" lang="en-US" sz="2400" b="0" i="0" u="none" strike="noStrike" kern="1200" cap="none" spc="0" normalizeH="0" baseline="0" noProof="0" dirty="0">
                    <a:ln>
                      <a:noFill/>
                    </a:ln>
                    <a:solidFill>
                      <a:srgbClr val="000000"/>
                    </a:solidFill>
                    <a:effectLst/>
                    <a:uLnTx/>
                    <a:uFillTx/>
                    <a:latin typeface="Arial"/>
                    <a:ea typeface="+mn-ea"/>
                    <a:cs typeface="+mn-cs"/>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1467775" y="1254709"/>
                <a:ext cx="5439051" cy="501227"/>
              </a:xfrm>
              <a:prstGeom prst="rect">
                <a:avLst/>
              </a:prstGeom>
              <a:blipFill rotWithShape="0">
                <a:blip r:embed="rId2"/>
                <a:stretch>
                  <a:fillRect l="-1794" t="-4878" b="-24390"/>
                </a:stretch>
              </a:blipFill>
            </p:spPr>
            <p:txBody>
              <a:bodyPr/>
              <a:lstStyle/>
              <a:p>
                <a:r>
                  <a:rPr lang="en-US">
                    <a:noFill/>
                  </a:rPr>
                  <a:t> </a:t>
                </a:r>
              </a:p>
            </p:txBody>
          </p:sp>
        </mc:Fallback>
      </mc:AlternateContent>
      <p:sp>
        <p:nvSpPr>
          <p:cNvPr id="8" name="TextBox 7"/>
          <p:cNvSpPr txBox="1"/>
          <p:nvPr/>
        </p:nvSpPr>
        <p:spPr>
          <a:xfrm>
            <a:off x="6368248" y="1343483"/>
            <a:ext cx="2525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energy of 12.86 MeV</a:t>
            </a:r>
          </a:p>
        </p:txBody>
      </p:sp>
      <p:pic>
        <p:nvPicPr>
          <p:cNvPr id="9" name="Picture Placeholder 3" descr="Diagram of the Third Step in the Proton-Proton Chain. At left are two deuterium nuclei each drawn as 2 blue dots (protons) and 1 red dot (neutron), and labeled “3He”. An arrow is drawn from each nucleus toward the right and converge at an illustration of a small explosion. This explosion represents the release of energy and mass from the collision of the deuterium nuclei. Three arrows are drawn moving away from the explosion toward the right. At the point of the topmost arrow is a proton drawn in blue and labeled “1H”. At the point of the center arrow a helium nucleus is drawn as two blue dots (protons) and two red dots (neutrons) and labeled “4He”. At the point of the lower arrow is a proton drawn in blue and labeled “1H”."/>
          <p:cNvPicPr>
            <a:picLocks noChangeAspect="1"/>
          </p:cNvPicPr>
          <p:nvPr/>
        </p:nvPicPr>
        <p:blipFill rotWithShape="1">
          <a:blip r:embed="rId3">
            <a:extLst>
              <a:ext uri="{28A0092B-C50C-407E-A947-70E740481C1C}">
                <a14:useLocalDpi xmlns:a14="http://schemas.microsoft.com/office/drawing/2010/main" val="0"/>
              </a:ext>
            </a:extLst>
          </a:blip>
          <a:srcRect t="-2541" b="-2541"/>
          <a:stretch/>
        </p:blipFill>
        <p:spPr>
          <a:xfrm>
            <a:off x="545977" y="2489548"/>
            <a:ext cx="8062913" cy="3500071"/>
          </a:xfrm>
          <a:prstGeom prst="rect">
            <a:avLst/>
          </a:prstGeom>
        </p:spPr>
      </p:pic>
      <p:sp>
        <p:nvSpPr>
          <p:cNvPr id="2" name="TextBox 1"/>
          <p:cNvSpPr txBox="1"/>
          <p:nvPr/>
        </p:nvSpPr>
        <p:spPr>
          <a:xfrm>
            <a:off x="941033" y="6196614"/>
            <a:ext cx="7143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Note: each helium-3 nucleus lasts about 400 years in the Sun’s core.</a:t>
            </a:r>
          </a:p>
        </p:txBody>
      </p:sp>
      <p:sp>
        <p:nvSpPr>
          <p:cNvPr id="10" name="TextBox 9"/>
          <p:cNvSpPr txBox="1"/>
          <p:nvPr/>
        </p:nvSpPr>
        <p:spPr>
          <a:xfrm>
            <a:off x="3755253" y="2024110"/>
            <a:ext cx="1402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strong force</a:t>
            </a:r>
          </a:p>
        </p:txBody>
      </p:sp>
      <p:sp>
        <p:nvSpPr>
          <p:cNvPr id="11" name="Curved Up Arrow 10"/>
          <p:cNvSpPr/>
          <p:nvPr/>
        </p:nvSpPr>
        <p:spPr>
          <a:xfrm>
            <a:off x="4110360" y="1748902"/>
            <a:ext cx="710214" cy="26633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0421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9B9FF"/>
            </a:gs>
            <a:gs pos="100000">
              <a:srgbClr val="E7E7FF"/>
            </a:gs>
          </a:gsLst>
          <a:lin ang="2700000" scaled="1"/>
        </a:gra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39212"/>
            <a:ext cx="9144000" cy="584775"/>
          </a:xfrm>
          <a:prstGeom prst="rect">
            <a:avLst/>
          </a:prstGeom>
          <a:gradFill rotWithShape="1">
            <a:gsLst>
              <a:gs pos="0">
                <a:srgbClr val="8FFF8F"/>
              </a:gs>
              <a:gs pos="100000">
                <a:srgbClr val="D9FFD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mn-ea"/>
                <a:cs typeface="+mn-cs"/>
              </a:rPr>
              <a:t>Summary of proton-proton chain</a:t>
            </a:r>
          </a:p>
        </p:txBody>
      </p:sp>
      <p:pic>
        <p:nvPicPr>
          <p:cNvPr id="4" name="Picture 3"/>
          <p:cNvPicPr>
            <a:picLocks noChangeAspect="1"/>
          </p:cNvPicPr>
          <p:nvPr/>
        </p:nvPicPr>
        <p:blipFill>
          <a:blip r:embed="rId2"/>
          <a:stretch>
            <a:fillRect/>
          </a:stretch>
        </p:blipFill>
        <p:spPr>
          <a:xfrm>
            <a:off x="2055644" y="1077543"/>
            <a:ext cx="3963416" cy="5621647"/>
          </a:xfrm>
          <a:prstGeom prst="rect">
            <a:avLst/>
          </a:prstGeom>
        </p:spPr>
      </p:pic>
      <p:sp>
        <p:nvSpPr>
          <p:cNvPr id="5" name="Rectangle 4"/>
          <p:cNvSpPr/>
          <p:nvPr/>
        </p:nvSpPr>
        <p:spPr>
          <a:xfrm>
            <a:off x="6041254" y="6420747"/>
            <a:ext cx="310274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By </a:t>
            </a:r>
            <a:r>
              <a:rPr kumimoji="0" lang="en-US" sz="800" b="0" i="0" u="none" strike="noStrike" kern="1200" cap="none" spc="0" normalizeH="0" baseline="0" noProof="0" dirty="0" err="1">
                <a:ln>
                  <a:noFill/>
                </a:ln>
                <a:solidFill>
                  <a:srgbClr val="000000"/>
                </a:solidFill>
                <a:effectLst/>
                <a:uLnTx/>
                <a:uFillTx/>
                <a:latin typeface="Arial"/>
                <a:ea typeface="+mn-ea"/>
                <a:cs typeface="+mn-cs"/>
              </a:rPr>
              <a:t>Sarang</a:t>
            </a:r>
            <a:r>
              <a:rPr kumimoji="0" lang="en-US" sz="800" b="0" i="0" u="none" strike="noStrike" kern="1200" cap="none" spc="0" normalizeH="0" baseline="0" noProof="0" dirty="0">
                <a:ln>
                  <a:noFill/>
                </a:ln>
                <a:solidFill>
                  <a:srgbClr val="000000"/>
                </a:solidFill>
                <a:effectLst/>
                <a:uLnTx/>
                <a:uFillTx/>
                <a:latin typeface="Arial"/>
                <a:ea typeface="+mn-ea"/>
                <a:cs typeface="+mn-cs"/>
              </a:rPr>
              <a:t> - Own work, Public Domain, https://commons.wikimedia.org/w/index.php?curid=51118538</a:t>
            </a:r>
          </a:p>
        </p:txBody>
      </p:sp>
      <p:grpSp>
        <p:nvGrpSpPr>
          <p:cNvPr id="20" name="Group 19"/>
          <p:cNvGrpSpPr/>
          <p:nvPr/>
        </p:nvGrpSpPr>
        <p:grpSpPr>
          <a:xfrm>
            <a:off x="6214369" y="2050742"/>
            <a:ext cx="2216134" cy="3160451"/>
            <a:chOff x="6214369" y="2050742"/>
            <a:chExt cx="2216134" cy="3160451"/>
          </a:xfrm>
        </p:grpSpPr>
        <p:sp>
          <p:nvSpPr>
            <p:cNvPr id="6" name="TextBox 5"/>
            <p:cNvSpPr txBox="1"/>
            <p:nvPr/>
          </p:nvSpPr>
          <p:spPr>
            <a:xfrm>
              <a:off x="6747029" y="2050742"/>
              <a:ext cx="1683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a:t>
              </a:r>
              <a:r>
                <a:rPr kumimoji="0" lang="en-US" sz="18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 1.442 MeV</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5" name="Straight Connector 14"/>
            <p:cNvCxnSpPr/>
            <p:nvPr/>
          </p:nvCxnSpPr>
          <p:spPr>
            <a:xfrm>
              <a:off x="6249880" y="5211193"/>
              <a:ext cx="203298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214369" y="3142694"/>
              <a:ext cx="2089373" cy="523220"/>
              <a:chOff x="6214369" y="3142694"/>
              <a:chExt cx="2089373" cy="523220"/>
            </a:xfrm>
          </p:grpSpPr>
          <p:sp>
            <p:nvSpPr>
              <p:cNvPr id="13" name="TextBox 12"/>
              <p:cNvSpPr txBox="1"/>
              <p:nvPr/>
            </p:nvSpPr>
            <p:spPr>
              <a:xfrm>
                <a:off x="6748508" y="3206320"/>
                <a:ext cx="1555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a:t>
                </a:r>
                <a:r>
                  <a:rPr kumimoji="0" lang="en-US" sz="18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 5.49 MeV</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p:cNvSpPr txBox="1"/>
              <p:nvPr/>
            </p:nvSpPr>
            <p:spPr>
              <a:xfrm>
                <a:off x="6214369" y="3142694"/>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t>
                </a:r>
              </a:p>
            </p:txBody>
          </p:sp>
        </p:grpSp>
        <p:grpSp>
          <p:nvGrpSpPr>
            <p:cNvPr id="19" name="Group 18"/>
            <p:cNvGrpSpPr/>
            <p:nvPr/>
          </p:nvGrpSpPr>
          <p:grpSpPr>
            <a:xfrm>
              <a:off x="6215846" y="4342659"/>
              <a:ext cx="1834498" cy="523220"/>
              <a:chOff x="6215846" y="4342659"/>
              <a:chExt cx="1834498" cy="523220"/>
            </a:xfrm>
          </p:grpSpPr>
          <p:sp>
            <p:nvSpPr>
              <p:cNvPr id="14" name="TextBox 13"/>
              <p:cNvSpPr txBox="1"/>
              <p:nvPr/>
            </p:nvSpPr>
            <p:spPr>
              <a:xfrm>
                <a:off x="6749988" y="4406287"/>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12.86 MeV</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p:cNvSpPr txBox="1"/>
              <p:nvPr/>
            </p:nvSpPr>
            <p:spPr>
              <a:xfrm>
                <a:off x="6215846" y="4342659"/>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t>
                </a:r>
              </a:p>
            </p:txBody>
          </p:sp>
        </p:grpSp>
      </p:grpSp>
      <p:sp>
        <p:nvSpPr>
          <p:cNvPr id="21" name="TextBox 20"/>
          <p:cNvSpPr txBox="1"/>
          <p:nvPr/>
        </p:nvSpPr>
        <p:spPr>
          <a:xfrm>
            <a:off x="6214369" y="5370990"/>
            <a:ext cx="2433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26.7 MeV total</a:t>
            </a:r>
          </a:p>
        </p:txBody>
      </p:sp>
      <p:sp>
        <p:nvSpPr>
          <p:cNvPr id="23" name="TextBox 22"/>
          <p:cNvSpPr txBox="1"/>
          <p:nvPr/>
        </p:nvSpPr>
        <p:spPr>
          <a:xfrm>
            <a:off x="6391922" y="5921406"/>
            <a:ext cx="18085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Arial"/>
                <a:ea typeface="+mn-ea"/>
                <a:cs typeface="+mn-cs"/>
              </a:rPr>
              <a:t>= 4.28 </a:t>
            </a:r>
            <a:r>
              <a:rPr kumimoji="0" lang="en-US" sz="1800" b="0" i="0" u="none" strike="noStrike" kern="1200" cap="none" spc="0" normalizeH="0" baseline="0" noProof="0" dirty="0">
                <a:ln>
                  <a:noFill/>
                </a:ln>
                <a:solidFill>
                  <a:srgbClr val="D60093"/>
                </a:solidFill>
                <a:effectLst/>
                <a:uLnTx/>
                <a:uFillTx/>
                <a:latin typeface="Arial"/>
                <a:ea typeface="+mn-ea"/>
                <a:cs typeface="+mn-cs"/>
                <a:sym typeface="Symbol" panose="05050102010706020507" pitchFamily="18" charset="2"/>
              </a:rPr>
              <a:t> 10</a:t>
            </a:r>
            <a:r>
              <a:rPr kumimoji="0" lang="en-US" sz="1800" b="0" i="0" u="none" strike="noStrike" kern="1200" cap="none" spc="0" normalizeH="0" baseline="30000" noProof="0" dirty="0">
                <a:ln>
                  <a:noFill/>
                </a:ln>
                <a:solidFill>
                  <a:srgbClr val="D60093"/>
                </a:solidFill>
                <a:effectLst/>
                <a:uLnTx/>
                <a:uFillTx/>
                <a:latin typeface="Arial"/>
                <a:ea typeface="+mn-ea"/>
                <a:cs typeface="+mn-cs"/>
                <a:sym typeface="Symbol" panose="05050102010706020507" pitchFamily="18" charset="2"/>
              </a:rPr>
              <a:t>-12</a:t>
            </a:r>
            <a:r>
              <a:rPr kumimoji="0" lang="en-US" sz="1800" b="0" i="0" u="none" strike="noStrike" kern="1200" cap="none" spc="0" normalizeH="0" baseline="0" noProof="0" dirty="0">
                <a:ln>
                  <a:noFill/>
                </a:ln>
                <a:solidFill>
                  <a:srgbClr val="D60093"/>
                </a:solidFill>
                <a:effectLst/>
                <a:uLnTx/>
                <a:uFillTx/>
                <a:latin typeface="Arial"/>
                <a:ea typeface="+mn-ea"/>
                <a:cs typeface="+mn-cs"/>
                <a:sym typeface="Symbol" panose="05050102010706020507" pitchFamily="18" charset="2"/>
              </a:rPr>
              <a:t> J</a:t>
            </a:r>
            <a:r>
              <a:rPr kumimoji="0" lang="en-US" sz="1800" b="0" i="0" u="none" strike="noStrike" kern="1200" cap="none" spc="0" normalizeH="0" baseline="0" noProof="0" dirty="0">
                <a:ln>
                  <a:noFill/>
                </a:ln>
                <a:solidFill>
                  <a:srgbClr val="D60093"/>
                </a:solidFill>
                <a:effectLst/>
                <a:uLnTx/>
                <a:uFillTx/>
                <a:latin typeface="Arial"/>
                <a:ea typeface="+mn-ea"/>
                <a:cs typeface="+mn-cs"/>
              </a:rPr>
              <a:t> </a:t>
            </a:r>
          </a:p>
        </p:txBody>
      </p:sp>
    </p:spTree>
    <p:extLst>
      <p:ext uri="{BB962C8B-B14F-4D97-AF65-F5344CB8AC3E}">
        <p14:creationId xmlns:p14="http://schemas.microsoft.com/office/powerpoint/2010/main" val="403667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Charged Particle Astronomy</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21" name="TextBox 20"/>
          <p:cNvSpPr txBox="1"/>
          <p:nvPr/>
        </p:nvSpPr>
        <p:spPr>
          <a:xfrm>
            <a:off x="7261934" y="1420427"/>
            <a:ext cx="1409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CC"/>
                </a:solidFill>
                <a:effectLst/>
                <a:uLnTx/>
                <a:uFillTx/>
                <a:latin typeface="Calibri" panose="020F0502020204030204"/>
                <a:ea typeface="+mn-ea"/>
                <a:cs typeface="+mn-cs"/>
              </a:rPr>
              <a:t>(charge = +2)</a:t>
            </a:r>
          </a:p>
        </p:txBody>
      </p:sp>
      <p:sp>
        <p:nvSpPr>
          <p:cNvPr id="22" name="TextBox 21"/>
          <p:cNvSpPr txBox="1"/>
          <p:nvPr/>
        </p:nvSpPr>
        <p:spPr>
          <a:xfrm>
            <a:off x="186431" y="1056440"/>
            <a:ext cx="8957569"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Protons and electrons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anti-protons &amp; positrons)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-particles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9900CC"/>
                </a:solidFill>
                <a:effectLst/>
                <a:uLnTx/>
                <a:uFillTx/>
                <a:latin typeface="Calibri" panose="020F0502020204030204"/>
                <a:ea typeface="+mn-ea"/>
                <a:cs typeface="+mn-cs"/>
              </a:rPr>
              <a:t>Good: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lots of them, easy to detect (in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Stars emit p+ and e- as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solar wind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Cosmic rays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from violent stellar events.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156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VS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942" y="1559254"/>
            <a:ext cx="8709780" cy="4899251"/>
          </a:xfrm>
          <a:prstGeom prst="rect">
            <a:avLst/>
          </a:prstGeom>
        </p:spPr>
      </p:pic>
      <p:grpSp>
        <p:nvGrpSpPr>
          <p:cNvPr id="8" name="Group 7"/>
          <p:cNvGrpSpPr/>
          <p:nvPr/>
        </p:nvGrpSpPr>
        <p:grpSpPr>
          <a:xfrm>
            <a:off x="1479" y="187172"/>
            <a:ext cx="9179465" cy="1077218"/>
            <a:chOff x="1479" y="187172"/>
            <a:chExt cx="9179465" cy="1077218"/>
          </a:xfrm>
        </p:grpSpPr>
        <p:sp>
          <p:nvSpPr>
            <p:cNvPr id="6" name="Text Box 5"/>
            <p:cNvSpPr txBox="1">
              <a:spLocks noChangeArrowheads="1"/>
            </p:cNvSpPr>
            <p:nvPr/>
          </p:nvSpPr>
          <p:spPr bwMode="auto">
            <a:xfrm>
              <a:off x="1479" y="187172"/>
              <a:ext cx="9144000" cy="107721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Alphas, electrons, muons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from radioactive Lead-210</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7" name="TextBox 6"/>
            <p:cNvSpPr txBox="1"/>
            <p:nvPr/>
          </p:nvSpPr>
          <p:spPr>
            <a:xfrm>
              <a:off x="6698983" y="321480"/>
              <a:ext cx="24819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(muon = heavy electron)</a:t>
              </a:r>
            </a:p>
          </p:txBody>
        </p:sp>
      </p:grpSp>
      <p:sp>
        <p:nvSpPr>
          <p:cNvPr id="9" name="TextBox 8"/>
          <p:cNvSpPr txBox="1"/>
          <p:nvPr/>
        </p:nvSpPr>
        <p:spPr>
          <a:xfrm>
            <a:off x="301841" y="5956917"/>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Cloud Chamber</a:t>
            </a:r>
          </a:p>
        </p:txBody>
      </p:sp>
      <p:sp>
        <p:nvSpPr>
          <p:cNvPr id="10" name="TextBox 9"/>
          <p:cNvSpPr txBox="1"/>
          <p:nvPr/>
        </p:nvSpPr>
        <p:spPr>
          <a:xfrm>
            <a:off x="6550429" y="6581001"/>
            <a:ext cx="25376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[video by Megan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Frayser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W&amp;M 2019]</a:t>
            </a:r>
          </a:p>
        </p:txBody>
      </p:sp>
    </p:spTree>
    <p:extLst>
      <p:ext uri="{BB962C8B-B14F-4D97-AF65-F5344CB8AC3E}">
        <p14:creationId xmlns:p14="http://schemas.microsoft.com/office/powerpoint/2010/main" val="2633931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79" y="187172"/>
            <a:ext cx="9179465" cy="1077218"/>
            <a:chOff x="1479" y="187172"/>
            <a:chExt cx="9179465" cy="1077218"/>
          </a:xfrm>
        </p:grpSpPr>
        <p:sp>
          <p:nvSpPr>
            <p:cNvPr id="6" name="Text Box 5"/>
            <p:cNvSpPr txBox="1">
              <a:spLocks noChangeArrowheads="1"/>
            </p:cNvSpPr>
            <p:nvPr/>
          </p:nvSpPr>
          <p:spPr bwMode="auto">
            <a:xfrm>
              <a:off x="1479" y="187172"/>
              <a:ext cx="9144000" cy="107721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Alphas, electrons, muons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from radioactive Lead-208</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7" name="TextBox 6"/>
            <p:cNvSpPr txBox="1"/>
            <p:nvPr/>
          </p:nvSpPr>
          <p:spPr>
            <a:xfrm>
              <a:off x="6698983" y="321480"/>
              <a:ext cx="24819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(muon = heavy electron)</a:t>
              </a:r>
            </a:p>
          </p:txBody>
        </p:sp>
      </p:grpSp>
      <p:grpSp>
        <p:nvGrpSpPr>
          <p:cNvPr id="4" name="Group 3"/>
          <p:cNvGrpSpPr/>
          <p:nvPr/>
        </p:nvGrpSpPr>
        <p:grpSpPr>
          <a:xfrm>
            <a:off x="193963" y="1636695"/>
            <a:ext cx="8769609" cy="4785334"/>
            <a:chOff x="193963" y="1636695"/>
            <a:chExt cx="8769609" cy="4785334"/>
          </a:xfrm>
        </p:grpSpPr>
        <p:pic>
          <p:nvPicPr>
            <p:cNvPr id="2" name="Picture 1"/>
            <p:cNvPicPr>
              <a:picLocks noChangeAspect="1"/>
            </p:cNvPicPr>
            <p:nvPr/>
          </p:nvPicPr>
          <p:blipFill>
            <a:blip r:embed="rId2"/>
            <a:stretch>
              <a:fillRect/>
            </a:stretch>
          </p:blipFill>
          <p:spPr>
            <a:xfrm>
              <a:off x="217371" y="1636695"/>
              <a:ext cx="8746201" cy="4785334"/>
            </a:xfrm>
            <a:prstGeom prst="rect">
              <a:avLst/>
            </a:prstGeom>
          </p:spPr>
        </p:pic>
        <p:sp>
          <p:nvSpPr>
            <p:cNvPr id="3" name="TextBox 2"/>
            <p:cNvSpPr txBox="1"/>
            <p:nvPr/>
          </p:nvSpPr>
          <p:spPr>
            <a:xfrm>
              <a:off x="193963" y="3916218"/>
              <a:ext cx="1611788"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fast electron</a:t>
              </a:r>
            </a:p>
          </p:txBody>
        </p:sp>
        <p:sp>
          <p:nvSpPr>
            <p:cNvPr id="9" name="TextBox 8"/>
            <p:cNvSpPr txBox="1"/>
            <p:nvPr/>
          </p:nvSpPr>
          <p:spPr>
            <a:xfrm>
              <a:off x="521855" y="2794001"/>
              <a:ext cx="96321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electron</a:t>
              </a:r>
            </a:p>
          </p:txBody>
        </p:sp>
        <p:sp>
          <p:nvSpPr>
            <p:cNvPr id="10" name="TextBox 9"/>
            <p:cNvSpPr txBox="1"/>
            <p:nvPr/>
          </p:nvSpPr>
          <p:spPr>
            <a:xfrm>
              <a:off x="568036" y="5444833"/>
              <a:ext cx="1077987"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alpha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proton</a:t>
              </a:r>
            </a:p>
          </p:txBody>
        </p:sp>
      </p:grpSp>
      <p:sp>
        <p:nvSpPr>
          <p:cNvPr id="11" name="TextBox 10"/>
          <p:cNvSpPr txBox="1"/>
          <p:nvPr/>
        </p:nvSpPr>
        <p:spPr>
          <a:xfrm>
            <a:off x="6550429" y="6581001"/>
            <a:ext cx="2629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[photos by Megan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Frayser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W&amp;M 2019]</a:t>
            </a:r>
          </a:p>
        </p:txBody>
      </p:sp>
    </p:spTree>
    <p:extLst>
      <p:ext uri="{BB962C8B-B14F-4D97-AF65-F5344CB8AC3E}">
        <p14:creationId xmlns:p14="http://schemas.microsoft.com/office/powerpoint/2010/main" val="3322015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VS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064" y="1483659"/>
            <a:ext cx="8717871" cy="4903802"/>
          </a:xfrm>
          <a:prstGeom prst="rect">
            <a:avLst/>
          </a:prstGeom>
        </p:spPr>
      </p:pic>
      <p:grpSp>
        <p:nvGrpSpPr>
          <p:cNvPr id="7" name="Group 6"/>
          <p:cNvGrpSpPr/>
          <p:nvPr/>
        </p:nvGrpSpPr>
        <p:grpSpPr>
          <a:xfrm>
            <a:off x="1479" y="187175"/>
            <a:ext cx="9179465" cy="1077218"/>
            <a:chOff x="1479" y="187172"/>
            <a:chExt cx="9179465" cy="1077218"/>
          </a:xfrm>
        </p:grpSpPr>
        <p:sp>
          <p:nvSpPr>
            <p:cNvPr id="8" name="Text Box 5"/>
            <p:cNvSpPr txBox="1">
              <a:spLocks noChangeArrowheads="1"/>
            </p:cNvSpPr>
            <p:nvPr/>
          </p:nvSpPr>
          <p:spPr bwMode="auto">
            <a:xfrm>
              <a:off x="1479" y="187172"/>
              <a:ext cx="9144000" cy="107721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Alphas, electrons, muons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from background </a:t>
              </a: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cosmic rays</a:t>
              </a: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 &amp; </a:t>
              </a:r>
              <a:r>
                <a:rPr kumimoji="0" lang="en-US" sz="3200" b="1" i="0" u="none" strike="noStrike" kern="1200" cap="none" spc="0" normalizeH="0" baseline="0" noProof="0" dirty="0">
                  <a:ln>
                    <a:noFill/>
                  </a:ln>
                  <a:solidFill>
                    <a:srgbClr val="009644"/>
                  </a:solidFill>
                  <a:effectLst>
                    <a:outerShdw blurRad="38100" dist="38100" dir="2700000" algn="tl">
                      <a:srgbClr val="000000"/>
                    </a:outerShdw>
                  </a:effectLst>
                  <a:uLnTx/>
                  <a:uFillTx/>
                  <a:latin typeface="Calibri" panose="020F0502020204030204"/>
                  <a:ea typeface="+mn-ea"/>
                  <a:cs typeface="+mn-cs"/>
                </a:rPr>
                <a:t>radioactivity</a:t>
              </a:r>
              <a:endParaRPr kumimoji="0" lang="en-US" sz="3200" b="0" i="0" u="none" strike="noStrike" kern="1200" cap="none" spc="0" normalizeH="0" baseline="0" noProof="0" dirty="0">
                <a:ln>
                  <a:noFill/>
                </a:ln>
                <a:solidFill>
                  <a:srgbClr val="009644"/>
                </a:solidFill>
                <a:effectLst>
                  <a:outerShdw blurRad="38100" dist="38100" dir="2700000" algn="tl">
                    <a:srgbClr val="000000"/>
                  </a:outerShdw>
                </a:effectLst>
                <a:uLnTx/>
                <a:uFillTx/>
                <a:latin typeface="Calibri" panose="020F0502020204030204"/>
                <a:ea typeface="+mn-ea"/>
                <a:cs typeface="+mn-cs"/>
              </a:endParaRPr>
            </a:p>
          </p:txBody>
        </p:sp>
        <p:sp>
          <p:nvSpPr>
            <p:cNvPr id="9" name="TextBox 8"/>
            <p:cNvSpPr txBox="1"/>
            <p:nvPr/>
          </p:nvSpPr>
          <p:spPr>
            <a:xfrm>
              <a:off x="6698983" y="339952"/>
              <a:ext cx="24819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(muon = heavy electron)</a:t>
              </a:r>
            </a:p>
          </p:txBody>
        </p:sp>
      </p:grpSp>
      <p:sp>
        <p:nvSpPr>
          <p:cNvPr id="10" name="TextBox 9"/>
          <p:cNvSpPr txBox="1"/>
          <p:nvPr/>
        </p:nvSpPr>
        <p:spPr>
          <a:xfrm>
            <a:off x="257451" y="5921405"/>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Cloud Chamber</a:t>
            </a:r>
          </a:p>
        </p:txBody>
      </p:sp>
      <p:sp>
        <p:nvSpPr>
          <p:cNvPr id="11" name="TextBox 10"/>
          <p:cNvSpPr txBox="1"/>
          <p:nvPr/>
        </p:nvSpPr>
        <p:spPr>
          <a:xfrm>
            <a:off x="6550429" y="6581001"/>
            <a:ext cx="25376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[video by Megan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Frayser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W&amp;M 2019]</a:t>
            </a:r>
          </a:p>
        </p:txBody>
      </p:sp>
    </p:spTree>
    <p:extLst>
      <p:ext uri="{BB962C8B-B14F-4D97-AF65-F5344CB8AC3E}">
        <p14:creationId xmlns:p14="http://schemas.microsoft.com/office/powerpoint/2010/main" val="460574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Charged Particle Astronomy</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21" name="TextBox 20"/>
          <p:cNvSpPr txBox="1"/>
          <p:nvPr/>
        </p:nvSpPr>
        <p:spPr>
          <a:xfrm>
            <a:off x="7261934" y="1420427"/>
            <a:ext cx="1409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CC"/>
                </a:solidFill>
                <a:effectLst/>
                <a:uLnTx/>
                <a:uFillTx/>
                <a:latin typeface="Calibri" panose="020F0502020204030204"/>
                <a:ea typeface="+mn-ea"/>
                <a:cs typeface="+mn-cs"/>
              </a:rPr>
              <a:t>(charge = +2)</a:t>
            </a:r>
          </a:p>
        </p:txBody>
      </p:sp>
      <p:sp>
        <p:nvSpPr>
          <p:cNvPr id="22" name="TextBox 21"/>
          <p:cNvSpPr txBox="1"/>
          <p:nvPr/>
        </p:nvSpPr>
        <p:spPr>
          <a:xfrm>
            <a:off x="186431" y="1056440"/>
            <a:ext cx="8957569"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Protons and electrons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anti-protons &amp; positrons)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-particles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9900CC"/>
                </a:solidFill>
                <a:effectLst/>
                <a:uLnTx/>
                <a:uFillTx/>
                <a:latin typeface="Calibri" panose="020F0502020204030204"/>
                <a:ea typeface="+mn-ea"/>
                <a:cs typeface="+mn-cs"/>
              </a:rPr>
              <a:t>Good: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lots of them, easy to detect (in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Stars emit p+ and e- as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solar wind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Cosmic rays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from violent stellar events.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8EF8DBC3-44C9-2307-DFE6-B516F8C7F29B}"/>
              </a:ext>
            </a:extLst>
          </p:cNvPr>
          <p:cNvSpPr txBox="1">
            <a:spLocks noChangeArrowheads="1"/>
          </p:cNvSpPr>
          <p:nvPr/>
        </p:nvSpPr>
        <p:spPr bwMode="auto">
          <a:xfrm>
            <a:off x="1479" y="52735"/>
            <a:ext cx="9144000" cy="584775"/>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FF"/>
                </a:solidFill>
                <a:effectLst>
                  <a:outerShdw blurRad="38100" dist="38100" dir="2700000" algn="tl">
                    <a:srgbClr val="000000"/>
                  </a:outerShdw>
                </a:effectLst>
                <a:latin typeface="Calibri" panose="020F0502020204030204"/>
              </a:rPr>
              <a:t>Formula Sheet</a:t>
            </a: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35617B03-4A31-13A0-48D6-62E286CCB444}"/>
              </a:ext>
            </a:extLst>
          </p:cNvPr>
          <p:cNvGrpSpPr/>
          <p:nvPr/>
        </p:nvGrpSpPr>
        <p:grpSpPr>
          <a:xfrm>
            <a:off x="1882239" y="700637"/>
            <a:ext cx="5669330" cy="6086448"/>
            <a:chOff x="1361114" y="871406"/>
            <a:chExt cx="6362647" cy="7162595"/>
          </a:xfrm>
        </p:grpSpPr>
        <p:pic>
          <p:nvPicPr>
            <p:cNvPr id="8" name="Picture 7">
              <a:extLst>
                <a:ext uri="{FF2B5EF4-FFF2-40B4-BE49-F238E27FC236}">
                  <a16:creationId xmlns:a16="http://schemas.microsoft.com/office/drawing/2014/main" id="{651FB1D0-6040-E210-D041-04159EC9BDF1}"/>
                </a:ext>
              </a:extLst>
            </p:cNvPr>
            <p:cNvPicPr>
              <a:picLocks noChangeAspect="1"/>
            </p:cNvPicPr>
            <p:nvPr/>
          </p:nvPicPr>
          <p:blipFill>
            <a:blip r:embed="rId2"/>
            <a:stretch>
              <a:fillRect/>
            </a:stretch>
          </p:blipFill>
          <p:spPr>
            <a:xfrm>
              <a:off x="1420238" y="871406"/>
              <a:ext cx="6303523" cy="4141410"/>
            </a:xfrm>
            <a:prstGeom prst="rect">
              <a:avLst/>
            </a:prstGeom>
          </p:spPr>
        </p:pic>
        <p:pic>
          <p:nvPicPr>
            <p:cNvPr id="10" name="Picture 9">
              <a:extLst>
                <a:ext uri="{FF2B5EF4-FFF2-40B4-BE49-F238E27FC236}">
                  <a16:creationId xmlns:a16="http://schemas.microsoft.com/office/drawing/2014/main" id="{459FD3F8-1067-5ECF-3A69-9DAF9B37A52B}"/>
                </a:ext>
              </a:extLst>
            </p:cNvPr>
            <p:cNvPicPr>
              <a:picLocks noChangeAspect="1"/>
            </p:cNvPicPr>
            <p:nvPr/>
          </p:nvPicPr>
          <p:blipFill>
            <a:blip r:embed="rId3"/>
            <a:stretch>
              <a:fillRect/>
            </a:stretch>
          </p:blipFill>
          <p:spPr>
            <a:xfrm>
              <a:off x="1361114" y="5058572"/>
              <a:ext cx="5875506" cy="2975429"/>
            </a:xfrm>
            <a:prstGeom prst="rect">
              <a:avLst/>
            </a:prstGeom>
          </p:spPr>
        </p:pic>
      </p:grpSp>
    </p:spTree>
    <p:extLst>
      <p:ext uri="{BB962C8B-B14F-4D97-AF65-F5344CB8AC3E}">
        <p14:creationId xmlns:p14="http://schemas.microsoft.com/office/powerpoint/2010/main" val="2948076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88420" y="4030463"/>
            <a:ext cx="2104008" cy="2539010"/>
            <a:chOff x="4279037" y="3515557"/>
            <a:chExt cx="2104008" cy="1473693"/>
          </a:xfrm>
        </p:grpSpPr>
        <p:sp>
          <p:nvSpPr>
            <p:cNvPr id="12" name="Rectangle 11"/>
            <p:cNvSpPr/>
            <p:nvPr/>
          </p:nvSpPr>
          <p:spPr>
            <a:xfrm>
              <a:off x="4279037" y="3515557"/>
              <a:ext cx="2104008" cy="1473693"/>
            </a:xfrm>
            <a:prstGeom prst="rect">
              <a:avLst/>
            </a:prstGeom>
            <a:solidFill>
              <a:srgbClr val="C9F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73335" y="4072056"/>
              <a:ext cx="1052276"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644"/>
                  </a:solidFill>
                  <a:effectLst/>
                  <a:uLnTx/>
                  <a:uFillTx/>
                  <a:latin typeface="Calibri" panose="020F0502020204030204"/>
                  <a:ea typeface="+mn-ea"/>
                  <a:cs typeface="+mn-cs"/>
                </a:rPr>
                <a:t>magnetic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644"/>
                  </a:solidFill>
                  <a:effectLst/>
                  <a:uLnTx/>
                  <a:uFillTx/>
                  <a:latin typeface="Calibri" panose="020F0502020204030204"/>
                  <a:ea typeface="+mn-ea"/>
                  <a:cs typeface="+mn-cs"/>
                </a:rPr>
                <a:t>field</a:t>
              </a:r>
            </a:p>
          </p:txBody>
        </p:sp>
      </p:grpSp>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Charged Particle Astronomy</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6" name="TextBox 5"/>
          <p:cNvSpPr txBox="1"/>
          <p:nvPr/>
        </p:nvSpPr>
        <p:spPr>
          <a:xfrm>
            <a:off x="186431" y="1056440"/>
            <a:ext cx="8957569"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Protons and electrons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anti-protons &amp; positrons)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-particles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9900CC"/>
                </a:solidFill>
                <a:effectLst/>
                <a:uLnTx/>
                <a:uFillTx/>
                <a:latin typeface="Calibri" panose="020F0502020204030204"/>
                <a:ea typeface="+mn-ea"/>
                <a:cs typeface="+mn-cs"/>
              </a:rPr>
              <a:t>Good: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lots of them, easy to detect (in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Stars emit p+ and e- as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solar wind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Cosmic rays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from violent stellar events.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alibri" panose="020F0502020204030204"/>
                <a:ea typeface="+mn-ea"/>
                <a:cs typeface="+mn-cs"/>
              </a:rPr>
              <a:t>Bad: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Strongly affected by planetary, solar, and galactic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magnetic fields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Hard to identify origin/source of particle.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461639" y="5317723"/>
            <a:ext cx="4740676" cy="2743200"/>
            <a:chOff x="852256" y="3728621"/>
            <a:chExt cx="4740676" cy="2743200"/>
          </a:xfrm>
        </p:grpSpPr>
        <p:sp>
          <p:nvSpPr>
            <p:cNvPr id="8" name="Arc 7"/>
            <p:cNvSpPr>
              <a:spLocks noChangeAspect="1"/>
            </p:cNvSpPr>
            <p:nvPr/>
          </p:nvSpPr>
          <p:spPr>
            <a:xfrm>
              <a:off x="2849732" y="3728621"/>
              <a:ext cx="2743200" cy="2743200"/>
            </a:xfrm>
            <a:prstGeom prst="arc">
              <a:avLst/>
            </a:prstGeom>
            <a:ln w="25400">
              <a:solidFill>
                <a:srgbClr val="FF0000"/>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p:cNvCxnSpPr/>
            <p:nvPr/>
          </p:nvCxnSpPr>
          <p:spPr>
            <a:xfrm flipH="1">
              <a:off x="852256" y="3728621"/>
              <a:ext cx="334688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417251" y="5291088"/>
            <a:ext cx="1254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proton (p</a:t>
            </a:r>
            <a:r>
              <a:rPr kumimoji="0" lang="en-US" sz="1800" b="0" i="0" u="none" strike="noStrike" kern="1200" cap="none" spc="0" normalizeH="0" baseline="30000" noProof="0" dirty="0">
                <a:ln>
                  <a:noFill/>
                </a:ln>
                <a:solidFill>
                  <a:srgbClr val="FF000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nvGrpSpPr>
          <p:cNvPr id="16" name="Group 15"/>
          <p:cNvGrpSpPr/>
          <p:nvPr/>
        </p:nvGrpSpPr>
        <p:grpSpPr>
          <a:xfrm flipV="1">
            <a:off x="463115" y="2513854"/>
            <a:ext cx="4740676" cy="2743200"/>
            <a:chOff x="852256" y="3728621"/>
            <a:chExt cx="4740676" cy="2743200"/>
          </a:xfrm>
        </p:grpSpPr>
        <p:sp>
          <p:nvSpPr>
            <p:cNvPr id="17" name="Arc 16"/>
            <p:cNvSpPr>
              <a:spLocks noChangeAspect="1"/>
            </p:cNvSpPr>
            <p:nvPr/>
          </p:nvSpPr>
          <p:spPr>
            <a:xfrm>
              <a:off x="2849732" y="3728621"/>
              <a:ext cx="2743200" cy="2743200"/>
            </a:xfrm>
            <a:prstGeom prst="arc">
              <a:avLst/>
            </a:prstGeom>
            <a:ln w="25400">
              <a:solidFill>
                <a:srgbClr val="0000FF"/>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p:cNvCxnSpPr/>
            <p:nvPr/>
          </p:nvCxnSpPr>
          <p:spPr>
            <a:xfrm flipH="1">
              <a:off x="852256" y="3728621"/>
              <a:ext cx="3346882" cy="0"/>
            </a:xfrm>
            <a:prstGeom prst="line">
              <a:avLst/>
            </a:prstGeom>
            <a:ln w="25400">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418731" y="4893072"/>
            <a:ext cx="1616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anti-proton (p</a:t>
            </a:r>
            <a:r>
              <a:rPr kumimoji="0" lang="en-US" sz="1800" b="0" i="0" u="none" strike="noStrike" kern="1200" cap="none" spc="0" normalizeH="0" baseline="30000" noProof="0" dirty="0">
                <a:ln>
                  <a:noFill/>
                </a:ln>
                <a:solidFill>
                  <a:srgbClr val="0000FF"/>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a:t>
            </a:r>
          </a:p>
        </p:txBody>
      </p:sp>
      <p:sp>
        <p:nvSpPr>
          <p:cNvPr id="20" name="TextBox 19"/>
          <p:cNvSpPr txBox="1"/>
          <p:nvPr/>
        </p:nvSpPr>
        <p:spPr>
          <a:xfrm>
            <a:off x="6249878" y="4873841"/>
            <a:ext cx="2663302"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Particle does </a:t>
            </a:r>
            <a:r>
              <a:rPr kumimoji="0" lang="en-US" sz="1800" b="0" i="0" u="sng" strike="noStrike" kern="1200" cap="none" spc="0" normalizeH="0" baseline="0" noProof="0" dirty="0">
                <a:ln>
                  <a:noFill/>
                </a:ln>
                <a:solidFill>
                  <a:srgbClr val="7030A0"/>
                </a:solidFill>
                <a:effectLst/>
                <a:uLnTx/>
                <a:uFillTx/>
                <a:latin typeface="Calibri" panose="020F0502020204030204"/>
                <a:ea typeface="+mn-ea"/>
                <a:cs typeface="+mn-cs"/>
              </a:rPr>
              <a:t>not</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“point back” to its origin.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not useful for imaging.</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p:cNvSpPr txBox="1"/>
          <p:nvPr/>
        </p:nvSpPr>
        <p:spPr>
          <a:xfrm>
            <a:off x="7261934" y="1420427"/>
            <a:ext cx="1409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CC"/>
                </a:solidFill>
                <a:effectLst/>
                <a:uLnTx/>
                <a:uFillTx/>
                <a:latin typeface="Calibri" panose="020F0502020204030204"/>
                <a:ea typeface="+mn-ea"/>
                <a:cs typeface="+mn-cs"/>
              </a:rPr>
              <a:t>(charge = +2)</a:t>
            </a:r>
          </a:p>
        </p:txBody>
      </p:sp>
    </p:spTree>
    <p:extLst>
      <p:ext uri="{BB962C8B-B14F-4D97-AF65-F5344CB8AC3E}">
        <p14:creationId xmlns:p14="http://schemas.microsoft.com/office/powerpoint/2010/main" val="1624322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What are anti-particles ?</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6" name="TextBox 5"/>
          <p:cNvSpPr txBox="1"/>
          <p:nvPr/>
        </p:nvSpPr>
        <p:spPr>
          <a:xfrm>
            <a:off x="88778" y="1107196"/>
            <a:ext cx="8993078" cy="15081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Antiprotons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protons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negative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charge (q=-1).</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Positrons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(anti-electrons) are electrons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positive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charge (q=+1).</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Antineutrons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neutrons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opposite magnetic moment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99980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What are anti-particles ?</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6" name="TextBox 5"/>
          <p:cNvSpPr txBox="1"/>
          <p:nvPr/>
        </p:nvSpPr>
        <p:spPr>
          <a:xfrm>
            <a:off x="88778" y="1107196"/>
            <a:ext cx="8993078" cy="15081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Antiprotons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protons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negative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charge (q=-1).</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Positrons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(anti-electrons) are electrons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positive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charge (q=+1).</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Antineutrons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neutrons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opposite magnetic moment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9" name="Group 8"/>
          <p:cNvGrpSpPr/>
          <p:nvPr/>
        </p:nvGrpSpPr>
        <p:grpSpPr>
          <a:xfrm>
            <a:off x="417252" y="2642318"/>
            <a:ext cx="8229599" cy="2633140"/>
            <a:chOff x="417252" y="2725445"/>
            <a:chExt cx="8229599" cy="2633140"/>
          </a:xfrm>
        </p:grpSpPr>
        <p:sp>
          <p:nvSpPr>
            <p:cNvPr id="3" name="TextBox 2"/>
            <p:cNvSpPr txBox="1"/>
            <p:nvPr/>
          </p:nvSpPr>
          <p:spPr>
            <a:xfrm>
              <a:off x="417252" y="2725445"/>
              <a:ext cx="78744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Antimatter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can build nuclei and atoms using antiprotons, positrons, and antineutrons.</a:t>
              </a:r>
            </a:p>
          </p:txBody>
        </p:sp>
        <p:grpSp>
          <p:nvGrpSpPr>
            <p:cNvPr id="7" name="Group 6"/>
            <p:cNvGrpSpPr/>
            <p:nvPr/>
          </p:nvGrpSpPr>
          <p:grpSpPr>
            <a:xfrm>
              <a:off x="1260629" y="3823136"/>
              <a:ext cx="7386222" cy="1535449"/>
              <a:chOff x="1278384" y="4613246"/>
              <a:chExt cx="7386222" cy="1535449"/>
            </a:xfrm>
          </p:grpSpPr>
          <p:sp>
            <p:nvSpPr>
              <p:cNvPr id="2" name="TextBox 1"/>
              <p:cNvSpPr txBox="1"/>
              <p:nvPr/>
            </p:nvSpPr>
            <p:spPr>
              <a:xfrm>
                <a:off x="4509857" y="5779363"/>
                <a:ext cx="13642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Calibri" panose="020F0502020204030204"/>
                    <a:ea typeface="+mn-ea"/>
                    <a:cs typeface="+mn-cs"/>
                  </a:rPr>
                  <a:t>(charge = -2)</a:t>
                </a:r>
              </a:p>
            </p:txBody>
          </p:sp>
          <p:sp>
            <p:nvSpPr>
              <p:cNvPr id="5" name="Rectangle 4"/>
              <p:cNvSpPr/>
              <p:nvPr/>
            </p:nvSpPr>
            <p:spPr>
              <a:xfrm>
                <a:off x="1278384" y="4613246"/>
                <a:ext cx="7386222" cy="12618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Anti-hydrogen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consist of an anti-proton + positron.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Anti-hydrogen still feels attractive gravity.</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Anti-helium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consists of </a:t>
                </a:r>
                <a:r>
                  <a:rPr kumimoji="0" lang="en-US" sz="2400" b="0" i="0" u="none" strike="noStrike" kern="1200" cap="none" spc="0" normalizeH="0" baseline="0" noProof="0" dirty="0">
                    <a:ln>
                      <a:noFill/>
                    </a:ln>
                    <a:solidFill>
                      <a:srgbClr val="009900"/>
                    </a:solidFill>
                    <a:effectLst/>
                    <a:uLnTx/>
                    <a:uFillTx/>
                    <a:latin typeface="Calibri" panose="020F0502020204030204"/>
                    <a:ea typeface="+mn-ea"/>
                    <a:cs typeface="+mn-cs"/>
                    <a:sym typeface="Wingdings" panose="05000000000000000000" pitchFamily="2" charset="2"/>
                  </a:rPr>
                  <a:t>anti-alpha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particle + 2 positrons.</a:t>
                </a:r>
              </a:p>
            </p:txBody>
          </p:sp>
        </p:grpSp>
      </p:grpSp>
    </p:spTree>
    <p:extLst>
      <p:ext uri="{BB962C8B-B14F-4D97-AF65-F5344CB8AC3E}">
        <p14:creationId xmlns:p14="http://schemas.microsoft.com/office/powerpoint/2010/main" val="1701545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What are anti-particles ?</a:t>
            </a:r>
            <a:endParaRPr kumimoji="0" lang="en-US" sz="3200" b="0"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endParaRPr>
          </a:p>
        </p:txBody>
      </p:sp>
      <p:sp>
        <p:nvSpPr>
          <p:cNvPr id="6" name="TextBox 5"/>
          <p:cNvSpPr txBox="1"/>
          <p:nvPr/>
        </p:nvSpPr>
        <p:spPr>
          <a:xfrm>
            <a:off x="88778" y="1107196"/>
            <a:ext cx="8993078" cy="15081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Antiprotons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protons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negative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charge (q=-1).</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Positrons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(anti-electrons) are electrons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positive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charge (q=+1).</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Antineutrons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neutrons with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opposite magnetic moment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9" name="Group 8"/>
          <p:cNvGrpSpPr/>
          <p:nvPr/>
        </p:nvGrpSpPr>
        <p:grpSpPr>
          <a:xfrm>
            <a:off x="417252" y="2642318"/>
            <a:ext cx="8229599" cy="2633140"/>
            <a:chOff x="417252" y="2725445"/>
            <a:chExt cx="8229599" cy="2633140"/>
          </a:xfrm>
        </p:grpSpPr>
        <p:sp>
          <p:nvSpPr>
            <p:cNvPr id="3" name="TextBox 2"/>
            <p:cNvSpPr txBox="1"/>
            <p:nvPr/>
          </p:nvSpPr>
          <p:spPr>
            <a:xfrm>
              <a:off x="417252" y="2725445"/>
              <a:ext cx="78744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Antimatter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can build nuclei and atoms using antiprotons, positrons, and antineutrons.</a:t>
              </a:r>
            </a:p>
          </p:txBody>
        </p:sp>
        <p:grpSp>
          <p:nvGrpSpPr>
            <p:cNvPr id="7" name="Group 6"/>
            <p:cNvGrpSpPr/>
            <p:nvPr/>
          </p:nvGrpSpPr>
          <p:grpSpPr>
            <a:xfrm>
              <a:off x="1260629" y="3823136"/>
              <a:ext cx="7386222" cy="1535449"/>
              <a:chOff x="1278384" y="4613246"/>
              <a:chExt cx="7386222" cy="1535449"/>
            </a:xfrm>
          </p:grpSpPr>
          <p:sp>
            <p:nvSpPr>
              <p:cNvPr id="2" name="TextBox 1"/>
              <p:cNvSpPr txBox="1"/>
              <p:nvPr/>
            </p:nvSpPr>
            <p:spPr>
              <a:xfrm>
                <a:off x="4509857" y="5779363"/>
                <a:ext cx="13642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Calibri" panose="020F0502020204030204"/>
                    <a:ea typeface="+mn-ea"/>
                    <a:cs typeface="+mn-cs"/>
                  </a:rPr>
                  <a:t>(charge = -2)</a:t>
                </a:r>
              </a:p>
            </p:txBody>
          </p:sp>
          <p:sp>
            <p:nvSpPr>
              <p:cNvPr id="5" name="Rectangle 4"/>
              <p:cNvSpPr/>
              <p:nvPr/>
            </p:nvSpPr>
            <p:spPr>
              <a:xfrm>
                <a:off x="1278384" y="4613246"/>
                <a:ext cx="7386222" cy="12618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Anti-hydrogen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consist of an anti-proton + positron.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Anti-hydrogen still feels attractive gravity.</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Anti-helium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consists of </a:t>
                </a:r>
                <a:r>
                  <a:rPr kumimoji="0" lang="en-US" sz="2400" b="0" i="0" u="none" strike="noStrike" kern="1200" cap="none" spc="0" normalizeH="0" baseline="0" noProof="0" dirty="0">
                    <a:ln>
                      <a:noFill/>
                    </a:ln>
                    <a:solidFill>
                      <a:srgbClr val="009900"/>
                    </a:solidFill>
                    <a:effectLst/>
                    <a:uLnTx/>
                    <a:uFillTx/>
                    <a:latin typeface="Calibri" panose="020F0502020204030204"/>
                    <a:ea typeface="+mn-ea"/>
                    <a:cs typeface="+mn-cs"/>
                    <a:sym typeface="Wingdings" panose="05000000000000000000" pitchFamily="2" charset="2"/>
                  </a:rPr>
                  <a:t>anti-alpha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particle + 2 positrons.</a:t>
                </a:r>
              </a:p>
            </p:txBody>
          </p:sp>
        </p:grpSp>
      </p:grpSp>
      <p:sp>
        <p:nvSpPr>
          <p:cNvPr id="8" name="TextBox 7"/>
          <p:cNvSpPr txBox="1"/>
          <p:nvPr/>
        </p:nvSpPr>
        <p:spPr>
          <a:xfrm>
            <a:off x="298166" y="5380138"/>
            <a:ext cx="73033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Matter-Antimatter Annihilation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When matter and antimatter meet they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annihilate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each other to ultimately produce </a:t>
            </a:r>
            <a:r>
              <a:rPr kumimoji="0" lang="en-US" sz="2400" b="1" i="0" u="none" strike="noStrike" kern="1200" cap="none" spc="0" normalizeH="0" baseline="0" noProof="0" dirty="0">
                <a:ln>
                  <a:noFill/>
                </a:ln>
                <a:solidFill>
                  <a:srgbClr val="9900CC"/>
                </a:solidFill>
                <a:effectLst/>
                <a:uLnTx/>
                <a:uFillTx/>
                <a:latin typeface="Calibri" panose="020F0502020204030204"/>
                <a:ea typeface="+mn-ea"/>
                <a:cs typeface="+mn-cs"/>
              </a:rPr>
              <a:t>gamma rays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srgbClr val="CC00FF"/>
                </a:solidFill>
                <a:effectLst/>
                <a:uLnTx/>
                <a:uFillTx/>
                <a:latin typeface="Calibri" panose="020F0502020204030204"/>
                <a:ea typeface="+mn-ea"/>
                <a:cs typeface="+mn-cs"/>
              </a:rPr>
              <a:t>neutrinos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Explosion 1 9"/>
          <p:cNvSpPr/>
          <p:nvPr/>
        </p:nvSpPr>
        <p:spPr>
          <a:xfrm>
            <a:off x="7813964" y="5255490"/>
            <a:ext cx="951346" cy="1145309"/>
          </a:xfrm>
          <a:prstGeom prst="irregularSeal1">
            <a:avLst/>
          </a:prstGeom>
          <a:solidFill>
            <a:srgbClr val="9900CC"/>
          </a:solidFill>
          <a:ln w="508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00FF"/>
              </a:solidFill>
              <a:effectLst/>
              <a:uLnTx/>
              <a:uFillTx/>
              <a:latin typeface="Calibri" panose="020F0502020204030204"/>
              <a:ea typeface="+mn-ea"/>
              <a:cs typeface="+mn-cs"/>
            </a:endParaRPr>
          </a:p>
        </p:txBody>
      </p:sp>
      <p:sp>
        <p:nvSpPr>
          <p:cNvPr id="11" name="TextBox 10"/>
          <p:cNvSpPr txBox="1"/>
          <p:nvPr/>
        </p:nvSpPr>
        <p:spPr>
          <a:xfrm>
            <a:off x="7954392" y="5592932"/>
            <a:ext cx="6543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7878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55090BA-7D3C-4026-BABF-B729315EE408}"/>
              </a:ext>
            </a:extLst>
          </p:cNvPr>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Midterm Format</a:t>
            </a: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69550-8937-4147-ABF5-7F8C913E1A5B}"/>
              </a:ext>
            </a:extLst>
          </p:cNvPr>
          <p:cNvSpPr txBox="1"/>
          <p:nvPr/>
        </p:nvSpPr>
        <p:spPr>
          <a:xfrm>
            <a:off x="794138" y="1449259"/>
            <a:ext cx="7693891" cy="21954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questions (or if two are really easy then 5 questions).</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lang="en-US" dirty="0">
                <a:solidFill>
                  <a:prstClr val="black"/>
                </a:solidFill>
                <a:latin typeface="Calibri" panose="020F0502020204030204"/>
              </a:rPr>
              <a:t>Formula sheet will be included in test.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Mix of quantitative and qualitative questions.</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9 am – 9:50 am.</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Write legibly. Points will be taken off for messy and unreadable test answers. </a:t>
            </a:r>
          </a:p>
        </p:txBody>
      </p:sp>
    </p:spTree>
    <p:extLst>
      <p:ext uri="{BB962C8B-B14F-4D97-AF65-F5344CB8AC3E}">
        <p14:creationId xmlns:p14="http://schemas.microsoft.com/office/powerpoint/2010/main" val="256005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55090BA-7D3C-4026-BABF-B729315EE408}"/>
              </a:ext>
            </a:extLst>
          </p:cNvPr>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Calibri" panose="020F0502020204030204"/>
                <a:ea typeface="+mn-ea"/>
                <a:cs typeface="+mn-cs"/>
              </a:rPr>
              <a:t>Midterm Rules</a:t>
            </a:r>
            <a:endPar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69550-8937-4147-ABF5-7F8C913E1A5B}"/>
              </a:ext>
            </a:extLst>
          </p:cNvPr>
          <p:cNvSpPr txBox="1"/>
          <p:nvPr/>
        </p:nvSpPr>
        <p:spPr>
          <a:xfrm>
            <a:off x="550508" y="1495912"/>
            <a:ext cx="8096143"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Closed book test.</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internet searches ... No internet usage.</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lang="en-US" dirty="0">
                <a:solidFill>
                  <a:prstClr val="black"/>
                </a:solidFill>
                <a:latin typeface="Calibri" panose="020F0502020204030204"/>
              </a:rPr>
              <a:t>No artificial intelligence assistance.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lang="en-US" dirty="0">
                <a:solidFill>
                  <a:prstClr val="black"/>
                </a:solidFill>
                <a:latin typeface="Calibri" panose="020F0502020204030204"/>
              </a:rPr>
              <a:t>No computers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phones</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use of course website, Blackboard course notes, or OpenStax Astronomy book.</a:t>
            </a:r>
          </a:p>
          <a:p>
            <a:pPr marL="285750" marR="0" lvl="0" indent="-285750" algn="l" defTabSz="914400" rtl="0" eaLnBrk="1" fontAlgn="auto" latinLnBrk="0" hangingPunct="1">
              <a:lnSpc>
                <a:spcPct val="100000"/>
              </a:lnSpc>
              <a:spcBef>
                <a:spcPts val="14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Calculator recommended (with trig functions).</a:t>
            </a:r>
          </a:p>
        </p:txBody>
      </p:sp>
    </p:spTree>
    <p:extLst>
      <p:ext uri="{BB962C8B-B14F-4D97-AF65-F5344CB8AC3E}">
        <p14:creationId xmlns:p14="http://schemas.microsoft.com/office/powerpoint/2010/main" val="464954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0000FF"/>
                </a:solidFill>
                <a:effectLst>
                  <a:outerShdw blurRad="38100" dist="38100" dir="2700000" algn="tl">
                    <a:srgbClr val="000000"/>
                  </a:outerShdw>
                </a:effectLst>
              </a:rPr>
              <a:t>Today’s Topics</a:t>
            </a:r>
            <a:endParaRPr lang="en-US" sz="3200" dirty="0">
              <a:solidFill>
                <a:srgbClr val="0000FF"/>
              </a:solidFill>
              <a:effectLst>
                <a:outerShdw blurRad="38100" dist="38100" dir="2700000" algn="tl">
                  <a:srgbClr val="000000"/>
                </a:outerShdw>
              </a:effectLst>
            </a:endParaRPr>
          </a:p>
        </p:txBody>
      </p:sp>
      <p:sp>
        <p:nvSpPr>
          <p:cNvPr id="5" name="TextBox 4"/>
          <p:cNvSpPr txBox="1"/>
          <p:nvPr/>
        </p:nvSpPr>
        <p:spPr>
          <a:xfrm>
            <a:off x="79899" y="1118587"/>
            <a:ext cx="5901424" cy="369332"/>
          </a:xfrm>
          <a:prstGeom prst="rect">
            <a:avLst/>
          </a:prstGeom>
          <a:noFill/>
        </p:spPr>
        <p:txBody>
          <a:bodyPr wrap="none" rtlCol="0">
            <a:spAutoFit/>
          </a:bodyPr>
          <a:lstStyle/>
          <a:p>
            <a:r>
              <a:rPr lang="en-US" dirty="0">
                <a:solidFill>
                  <a:prstClr val="black"/>
                </a:solidFill>
              </a:rPr>
              <a:t>Monday, February 16, 2026 (Week 4, lecture 11) – Chapter 5.</a:t>
            </a:r>
          </a:p>
        </p:txBody>
      </p:sp>
      <p:sp>
        <p:nvSpPr>
          <p:cNvPr id="6" name="TextBox 5"/>
          <p:cNvSpPr txBox="1"/>
          <p:nvPr/>
        </p:nvSpPr>
        <p:spPr>
          <a:xfrm>
            <a:off x="2256319" y="1976937"/>
            <a:ext cx="5391395" cy="2985433"/>
          </a:xfrm>
          <a:prstGeom prst="rect">
            <a:avLst/>
          </a:prstGeom>
          <a:noFill/>
        </p:spPr>
        <p:txBody>
          <a:bodyPr wrap="square" rtlCol="0">
            <a:spAutoFit/>
          </a:bodyPr>
          <a:lstStyle/>
          <a:p>
            <a:pPr>
              <a:spcBef>
                <a:spcPts val="2400"/>
              </a:spcBef>
            </a:pPr>
            <a:r>
              <a:rPr lang="en-US" sz="3200" dirty="0">
                <a:solidFill>
                  <a:srgbClr val="008000"/>
                </a:solidFill>
              </a:rPr>
              <a:t>A. Doppler effect -- continued</a:t>
            </a:r>
          </a:p>
          <a:p>
            <a:pPr>
              <a:spcBef>
                <a:spcPts val="2400"/>
              </a:spcBef>
            </a:pPr>
            <a:r>
              <a:rPr lang="en-US" sz="3200" dirty="0">
                <a:solidFill>
                  <a:srgbClr val="0000FF"/>
                </a:solidFill>
              </a:rPr>
              <a:t>B. Nuclear particles</a:t>
            </a:r>
          </a:p>
          <a:p>
            <a:pPr>
              <a:spcBef>
                <a:spcPts val="2400"/>
              </a:spcBef>
            </a:pPr>
            <a:r>
              <a:rPr lang="en-US" sz="3200" dirty="0"/>
              <a:t>C. Nuclear Isotopes</a:t>
            </a:r>
          </a:p>
          <a:p>
            <a:pPr>
              <a:spcBef>
                <a:spcPts val="2400"/>
              </a:spcBef>
            </a:pPr>
            <a:r>
              <a:rPr lang="en-US" sz="3200" dirty="0">
                <a:solidFill>
                  <a:srgbClr val="FF0000"/>
                </a:solidFill>
              </a:rPr>
              <a:t>D. Solar fusion</a:t>
            </a:r>
          </a:p>
        </p:txBody>
      </p:sp>
      <p:sp>
        <p:nvSpPr>
          <p:cNvPr id="2" name="TextBox 1">
            <a:extLst>
              <a:ext uri="{FF2B5EF4-FFF2-40B4-BE49-F238E27FC236}">
                <a16:creationId xmlns:a16="http://schemas.microsoft.com/office/drawing/2014/main" id="{7BAF2331-4D11-437A-88C8-C8E211D39203}"/>
              </a:ext>
            </a:extLst>
          </p:cNvPr>
          <p:cNvSpPr txBox="1"/>
          <p:nvPr/>
        </p:nvSpPr>
        <p:spPr>
          <a:xfrm>
            <a:off x="333915" y="6288683"/>
            <a:ext cx="5128135" cy="369332"/>
          </a:xfrm>
          <a:prstGeom prst="rect">
            <a:avLst/>
          </a:prstGeom>
          <a:gradFill>
            <a:gsLst>
              <a:gs pos="0">
                <a:srgbClr val="5BD4FF"/>
              </a:gs>
              <a:gs pos="100000">
                <a:schemeClr val="bg1"/>
              </a:gs>
            </a:gsLst>
            <a:lin ang="2700000" scaled="1"/>
          </a:gradFill>
        </p:spPr>
        <p:txBody>
          <a:bodyPr wrap="none" rtlCol="0">
            <a:spAutoFit/>
          </a:bodyPr>
          <a:lstStyle/>
          <a:p>
            <a:r>
              <a:rPr lang="en-US" dirty="0"/>
              <a:t>REMINDER #2: </a:t>
            </a:r>
            <a:r>
              <a:rPr lang="en-US" b="1" dirty="0"/>
              <a:t>Midterm #1</a:t>
            </a:r>
            <a:r>
              <a:rPr lang="en-US" dirty="0"/>
              <a:t> is on Friday, February 20.</a:t>
            </a:r>
          </a:p>
        </p:txBody>
      </p:sp>
      <p:sp>
        <p:nvSpPr>
          <p:cNvPr id="3" name="TextBox 2">
            <a:extLst>
              <a:ext uri="{FF2B5EF4-FFF2-40B4-BE49-F238E27FC236}">
                <a16:creationId xmlns:a16="http://schemas.microsoft.com/office/drawing/2014/main" id="{53572910-7271-4CD4-DFDA-FDA0CF88DF18}"/>
              </a:ext>
            </a:extLst>
          </p:cNvPr>
          <p:cNvSpPr txBox="1"/>
          <p:nvPr/>
        </p:nvSpPr>
        <p:spPr>
          <a:xfrm>
            <a:off x="333915" y="5737107"/>
            <a:ext cx="8447184" cy="369332"/>
          </a:xfrm>
          <a:prstGeom prst="rect">
            <a:avLst/>
          </a:prstGeom>
          <a:gradFill>
            <a:gsLst>
              <a:gs pos="0">
                <a:srgbClr val="FF8181"/>
              </a:gs>
              <a:gs pos="100000">
                <a:schemeClr val="bg1"/>
              </a:gs>
            </a:gsLst>
            <a:lin ang="2700000" scaled="1"/>
          </a:gradFill>
        </p:spPr>
        <p:txBody>
          <a:bodyPr wrap="none" rtlCol="0">
            <a:spAutoFit/>
          </a:bodyPr>
          <a:lstStyle/>
          <a:p>
            <a:r>
              <a:rPr lang="en-US" dirty="0"/>
              <a:t>REMINDER #1: </a:t>
            </a:r>
            <a:r>
              <a:rPr lang="en-US" b="1" i="1" dirty="0"/>
              <a:t>Problem Set #4</a:t>
            </a:r>
            <a:r>
              <a:rPr lang="en-US" dirty="0"/>
              <a:t> is due on </a:t>
            </a:r>
            <a:r>
              <a:rPr lang="en-US" dirty="0" err="1"/>
              <a:t>ExpertTA</a:t>
            </a:r>
            <a:r>
              <a:rPr lang="en-US" dirty="0"/>
              <a:t> by Wednesday, February 18, 9:00 AM.</a:t>
            </a:r>
          </a:p>
        </p:txBody>
      </p:sp>
      <p:sp>
        <p:nvSpPr>
          <p:cNvPr id="7" name="Rectangle 6">
            <a:extLst>
              <a:ext uri="{FF2B5EF4-FFF2-40B4-BE49-F238E27FC236}">
                <a16:creationId xmlns:a16="http://schemas.microsoft.com/office/drawing/2014/main" id="{5A5688D3-B521-A70E-6F56-BE7BF0220A8F}"/>
              </a:ext>
            </a:extLst>
          </p:cNvPr>
          <p:cNvSpPr/>
          <p:nvPr/>
        </p:nvSpPr>
        <p:spPr>
          <a:xfrm>
            <a:off x="5349834" y="5737107"/>
            <a:ext cx="1157844" cy="369332"/>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70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FF0000"/>
                </a:solidFill>
                <a:effectLst>
                  <a:outerShdw blurRad="38100" dist="38100" dir="2700000" algn="tl">
                    <a:srgbClr val="000000"/>
                  </a:outerShdw>
                </a:effectLst>
              </a:rPr>
              <a:t>Doppler Effect</a:t>
            </a:r>
            <a:endParaRPr lang="en-US" sz="3200" dirty="0">
              <a:solidFill>
                <a:srgbClr val="FF0000"/>
              </a:solidFill>
              <a:effectLst>
                <a:outerShdw blurRad="38100" dist="38100" dir="2700000" algn="tl">
                  <a:srgbClr val="000000"/>
                </a:outerShdw>
              </a:effectLst>
            </a:endParaRPr>
          </a:p>
        </p:txBody>
      </p:sp>
      <p:sp>
        <p:nvSpPr>
          <p:cNvPr id="6" name="TextBox 5"/>
          <p:cNvSpPr txBox="1"/>
          <p:nvPr/>
        </p:nvSpPr>
        <p:spPr>
          <a:xfrm>
            <a:off x="276643" y="1192388"/>
            <a:ext cx="8867357" cy="830997"/>
          </a:xfrm>
          <a:prstGeom prst="rect">
            <a:avLst/>
          </a:prstGeom>
          <a:noFill/>
        </p:spPr>
        <p:txBody>
          <a:bodyPr wrap="square" rtlCol="0">
            <a:spAutoFit/>
          </a:bodyPr>
          <a:lstStyle/>
          <a:p>
            <a:r>
              <a:rPr lang="en-US" sz="2400" dirty="0"/>
              <a:t>A </a:t>
            </a:r>
            <a:r>
              <a:rPr lang="en-US" sz="2400" b="1" dirty="0"/>
              <a:t>moving source</a:t>
            </a:r>
            <a:r>
              <a:rPr lang="en-US" sz="2400" dirty="0"/>
              <a:t> cannot change the speed of its emitted light, but it does change its </a:t>
            </a:r>
            <a:r>
              <a:rPr lang="en-US" sz="2400" b="1" dirty="0">
                <a:solidFill>
                  <a:srgbClr val="008000"/>
                </a:solidFill>
              </a:rPr>
              <a:t>frequency &amp; wavelength</a:t>
            </a:r>
            <a:r>
              <a:rPr lang="en-US" sz="2400" dirty="0"/>
              <a:t>.</a:t>
            </a:r>
          </a:p>
        </p:txBody>
      </p:sp>
      <p:grpSp>
        <p:nvGrpSpPr>
          <p:cNvPr id="3" name="Group 2"/>
          <p:cNvGrpSpPr/>
          <p:nvPr/>
        </p:nvGrpSpPr>
        <p:grpSpPr>
          <a:xfrm>
            <a:off x="1246909" y="2225860"/>
            <a:ext cx="6185544" cy="4460593"/>
            <a:chOff x="1246909" y="2225860"/>
            <a:chExt cx="6185544" cy="4460593"/>
          </a:xfrm>
        </p:grpSpPr>
        <p:pic>
          <p:nvPicPr>
            <p:cNvPr id="5" name="Picture 2" descr="25_02"/>
            <p:cNvPicPr>
              <a:picLocks noChangeAspect="1" noChangeArrowheads="1"/>
            </p:cNvPicPr>
            <p:nvPr>
              <p:custDataLst>
                <p:tags r:id="rId1"/>
              </p:custDataLst>
            </p:nvPr>
          </p:nvPicPr>
          <p:blipFill>
            <a:blip r:embed="rId3" cstate="print">
              <a:lum contrast="18000"/>
            </a:blip>
            <a:srcRect t="2948"/>
            <a:stretch>
              <a:fillRect/>
            </a:stretch>
          </p:blipFill>
          <p:spPr bwMode="auto">
            <a:xfrm>
              <a:off x="1246909" y="2225860"/>
              <a:ext cx="6185544" cy="4460593"/>
            </a:xfrm>
            <a:prstGeom prst="rect">
              <a:avLst/>
            </a:prstGeom>
            <a:noFill/>
            <a:ln w="9525">
              <a:noFill/>
              <a:miter lim="800000"/>
              <a:headEnd/>
              <a:tailEnd/>
            </a:ln>
          </p:spPr>
        </p:pic>
        <p:sp>
          <p:nvSpPr>
            <p:cNvPr id="2" name="TextBox 1"/>
            <p:cNvSpPr txBox="1"/>
            <p:nvPr/>
          </p:nvSpPr>
          <p:spPr>
            <a:xfrm>
              <a:off x="4643022" y="4909351"/>
              <a:ext cx="330540" cy="461665"/>
            </a:xfrm>
            <a:prstGeom prst="rect">
              <a:avLst/>
            </a:prstGeom>
            <a:noFill/>
          </p:spPr>
          <p:txBody>
            <a:bodyPr wrap="none" rtlCol="0">
              <a:spAutoFit/>
            </a:bodyPr>
            <a:lstStyle/>
            <a:p>
              <a:r>
                <a:rPr lang="en-US" sz="2400" b="1" dirty="0">
                  <a:solidFill>
                    <a:srgbClr val="CC0099"/>
                  </a:solidFill>
                </a:rPr>
                <a:t>v</a:t>
              </a:r>
            </a:p>
          </p:txBody>
        </p:sp>
      </p:grpSp>
      <p:sp>
        <p:nvSpPr>
          <p:cNvPr id="7" name="TextBox 6"/>
          <p:cNvSpPr txBox="1"/>
          <p:nvPr/>
        </p:nvSpPr>
        <p:spPr>
          <a:xfrm>
            <a:off x="7332955" y="6581001"/>
            <a:ext cx="1742721" cy="276999"/>
          </a:xfrm>
          <a:prstGeom prst="rect">
            <a:avLst/>
          </a:prstGeom>
          <a:noFill/>
        </p:spPr>
        <p:txBody>
          <a:bodyPr wrap="none" rtlCol="0">
            <a:spAutoFit/>
          </a:bodyPr>
          <a:lstStyle/>
          <a:p>
            <a:r>
              <a:rPr lang="en-US" sz="1200" dirty="0"/>
              <a:t>[image source: J. Nelson]</a:t>
            </a:r>
          </a:p>
        </p:txBody>
      </p:sp>
      <p:sp>
        <p:nvSpPr>
          <p:cNvPr id="8" name="TextBox 7"/>
          <p:cNvSpPr txBox="1"/>
          <p:nvPr/>
        </p:nvSpPr>
        <p:spPr>
          <a:xfrm>
            <a:off x="5859262" y="6134469"/>
            <a:ext cx="1130631" cy="646331"/>
          </a:xfrm>
          <a:prstGeom prst="rect">
            <a:avLst/>
          </a:prstGeom>
          <a:noFill/>
        </p:spPr>
        <p:txBody>
          <a:bodyPr wrap="none" rtlCol="0">
            <a:spAutoFit/>
          </a:bodyPr>
          <a:lstStyle/>
          <a:p>
            <a:r>
              <a:rPr lang="en-US" i="1" dirty="0"/>
              <a:t>frequency</a:t>
            </a:r>
          </a:p>
          <a:p>
            <a:r>
              <a:rPr lang="en-US" i="1" dirty="0"/>
              <a:t>increases</a:t>
            </a:r>
          </a:p>
        </p:txBody>
      </p:sp>
      <p:sp>
        <p:nvSpPr>
          <p:cNvPr id="9" name="TextBox 8"/>
          <p:cNvSpPr txBox="1"/>
          <p:nvPr/>
        </p:nvSpPr>
        <p:spPr>
          <a:xfrm>
            <a:off x="1226587" y="6135949"/>
            <a:ext cx="1130631" cy="646331"/>
          </a:xfrm>
          <a:prstGeom prst="rect">
            <a:avLst/>
          </a:prstGeom>
          <a:noFill/>
        </p:spPr>
        <p:txBody>
          <a:bodyPr wrap="none" rtlCol="0">
            <a:spAutoFit/>
          </a:bodyPr>
          <a:lstStyle/>
          <a:p>
            <a:r>
              <a:rPr lang="en-US" i="1" dirty="0"/>
              <a:t>frequency</a:t>
            </a:r>
          </a:p>
          <a:p>
            <a:r>
              <a:rPr lang="en-US" i="1" dirty="0"/>
              <a:t>decreases</a:t>
            </a:r>
          </a:p>
        </p:txBody>
      </p:sp>
    </p:spTree>
    <p:extLst>
      <p:ext uri="{BB962C8B-B14F-4D97-AF65-F5344CB8AC3E}">
        <p14:creationId xmlns:p14="http://schemas.microsoft.com/office/powerpoint/2010/main" val="215551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444626"/>
            <a:ext cx="9144000" cy="579438"/>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FF0000"/>
                </a:solidFill>
                <a:effectLst>
                  <a:outerShdw blurRad="38100" dist="38100" dir="2700000" algn="tl">
                    <a:srgbClr val="000000"/>
                  </a:outerShdw>
                </a:effectLst>
              </a:rPr>
              <a:t>Doppler Shift Calculation</a:t>
            </a:r>
            <a:endParaRPr lang="en-US" sz="3200" dirty="0">
              <a:solidFill>
                <a:srgbClr val="FF0000"/>
              </a:solidFill>
              <a:effectLst>
                <a:outerShdw blurRad="38100" dist="38100" dir="2700000" algn="tl">
                  <a:srgbClr val="000000"/>
                </a:outerShdw>
              </a:effectLst>
            </a:endParaRPr>
          </a:p>
        </p:txBody>
      </p:sp>
      <mc:AlternateContent xmlns:mc="http://schemas.openxmlformats.org/markup-compatibility/2006" xmlns:a14="http://schemas.microsoft.com/office/drawing/2010/main">
        <mc:Choice Requires="a14">
          <p:sp>
            <p:nvSpPr>
              <p:cNvPr id="5" name="TextBox 4"/>
              <p:cNvSpPr txBox="1"/>
              <p:nvPr/>
            </p:nvSpPr>
            <p:spPr>
              <a:xfrm>
                <a:off x="3466728" y="1624611"/>
                <a:ext cx="3159198" cy="11503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𝑓</m:t>
                          </m:r>
                        </m:num>
                        <m:den>
                          <m:r>
                            <a:rPr lang="en-US" sz="3600" b="0" i="1" smtClean="0">
                              <a:latin typeface="Cambria Math" panose="02040503050406030204" pitchFamily="18" charset="0"/>
                              <a:ea typeface="Cambria Math" panose="02040503050406030204" pitchFamily="18" charset="0"/>
                            </a:rPr>
                            <m:t>𝑓</m:t>
                          </m:r>
                        </m:den>
                      </m:f>
                      <m:r>
                        <a:rPr lang="en-US" sz="3600" b="0" i="1" smtClean="0">
                          <a:latin typeface="Cambria Math" panose="02040503050406030204" pitchFamily="18" charset="0"/>
                        </a:rPr>
                        <m:t>=−</m:t>
                      </m:r>
                      <m:f>
                        <m:fPr>
                          <m:ctrlPr>
                            <a:rPr lang="en-US" sz="3600" i="1" smtClean="0">
                              <a:latin typeface="Cambria Math" panose="02040503050406030204" pitchFamily="18" charset="0"/>
                            </a:rPr>
                          </m:ctrlPr>
                        </m:fPr>
                        <m:num>
                          <m:r>
                            <a:rPr lang="en-US" sz="360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𝜆</m:t>
                          </m:r>
                        </m:num>
                        <m:den>
                          <m:r>
                            <a:rPr lang="en-US" sz="3600" b="0" i="1" smtClean="0">
                              <a:latin typeface="Cambria Math" panose="02040503050406030204" pitchFamily="18" charset="0"/>
                              <a:ea typeface="Cambria Math" panose="02040503050406030204" pitchFamily="18" charset="0"/>
                            </a:rPr>
                            <m:t>𝜆</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𝑣</m:t>
                          </m:r>
                        </m:num>
                        <m:den>
                          <m:r>
                            <a:rPr lang="en-US" sz="3600" b="0" i="1" smtClean="0">
                              <a:latin typeface="Cambria Math" panose="02040503050406030204" pitchFamily="18" charset="0"/>
                            </a:rPr>
                            <m:t>𝑐</m:t>
                          </m:r>
                        </m:den>
                      </m:f>
                      <m:r>
                        <a:rPr lang="en-US" sz="3600" b="0" i="1" smtClean="0">
                          <a:latin typeface="Cambria Math" panose="02040503050406030204" pitchFamily="18" charset="0"/>
                        </a:rPr>
                        <m:t> </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3466728" y="1624611"/>
                <a:ext cx="3159198" cy="1150315"/>
              </a:xfrm>
              <a:prstGeom prst="rect">
                <a:avLst/>
              </a:prstGeom>
              <a:blipFill rotWithShape="0">
                <a:blip r:embed="rId2"/>
                <a:stretch>
                  <a:fillRect/>
                </a:stretch>
              </a:blipFill>
            </p:spPr>
            <p:txBody>
              <a:bodyPr/>
              <a:lstStyle/>
              <a:p>
                <a:r>
                  <a:rPr lang="en-US">
                    <a:noFill/>
                  </a:rPr>
                  <a:t> </a:t>
                </a:r>
              </a:p>
            </p:txBody>
          </p:sp>
        </mc:Fallback>
      </mc:AlternateContent>
      <p:sp>
        <p:nvSpPr>
          <p:cNvPr id="6" name="TextBox 5"/>
          <p:cNvSpPr txBox="1"/>
          <p:nvPr/>
        </p:nvSpPr>
        <p:spPr>
          <a:xfrm>
            <a:off x="239699" y="1988596"/>
            <a:ext cx="3221523" cy="461665"/>
          </a:xfrm>
          <a:prstGeom prst="rect">
            <a:avLst/>
          </a:prstGeom>
          <a:noFill/>
        </p:spPr>
        <p:txBody>
          <a:bodyPr wrap="none" rtlCol="0">
            <a:spAutoFit/>
          </a:bodyPr>
          <a:lstStyle/>
          <a:p>
            <a:r>
              <a:rPr lang="en-US" sz="2400" dirty="0"/>
              <a:t>Doppler frequency shift:</a:t>
            </a:r>
          </a:p>
        </p:txBody>
      </p:sp>
      <p:sp>
        <p:nvSpPr>
          <p:cNvPr id="7" name="TextBox 6"/>
          <p:cNvSpPr txBox="1"/>
          <p:nvPr/>
        </p:nvSpPr>
        <p:spPr>
          <a:xfrm>
            <a:off x="932156" y="3941686"/>
            <a:ext cx="7340151" cy="461665"/>
          </a:xfrm>
          <a:prstGeom prst="rect">
            <a:avLst/>
          </a:prstGeom>
          <a:noFill/>
        </p:spPr>
        <p:txBody>
          <a:bodyPr wrap="none" rtlCol="0">
            <a:spAutoFit/>
          </a:bodyPr>
          <a:lstStyle/>
          <a:p>
            <a:r>
              <a:rPr lang="en-US" sz="2400" dirty="0">
                <a:solidFill>
                  <a:srgbClr val="0000FF"/>
                </a:solidFill>
              </a:rPr>
              <a:t>If source is moving towards you, then light is blue shifted.</a:t>
            </a:r>
          </a:p>
        </p:txBody>
      </p:sp>
      <mc:AlternateContent xmlns:mc="http://schemas.openxmlformats.org/markup-compatibility/2006" xmlns:a14="http://schemas.microsoft.com/office/drawing/2010/main">
        <mc:Choice Requires="a14">
          <p:sp>
            <p:nvSpPr>
              <p:cNvPr id="8" name="TextBox 7"/>
              <p:cNvSpPr txBox="1"/>
              <p:nvPr/>
            </p:nvSpPr>
            <p:spPr>
              <a:xfrm>
                <a:off x="2747639" y="4421079"/>
                <a:ext cx="816377" cy="369332"/>
              </a:xfrm>
              <a:prstGeom prst="rect">
                <a:avLst/>
              </a:prstGeom>
              <a:noFill/>
              <a:ln w="25400">
                <a:solidFill>
                  <a:srgbClr val="0000FF"/>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𝑣</m:t>
                      </m:r>
                      <m:r>
                        <a:rPr lang="en-US" sz="2400" b="0" i="1" smtClean="0">
                          <a:solidFill>
                            <a:schemeClr val="tx1"/>
                          </a:solidFill>
                          <a:latin typeface="Cambria Math" panose="02040503050406030204" pitchFamily="18" charset="0"/>
                        </a:rPr>
                        <m:t>&gt;0</m:t>
                      </m:r>
                    </m:oMath>
                  </m:oMathPara>
                </a14:m>
                <a:endParaRPr lang="en-US" sz="24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47639" y="4421079"/>
                <a:ext cx="816377" cy="369332"/>
              </a:xfrm>
              <a:prstGeom prst="rect">
                <a:avLst/>
              </a:prstGeom>
              <a:blipFill rotWithShape="0">
                <a:blip r:embed="rId3"/>
                <a:stretch>
                  <a:fillRect l="-3623" r="-6522" b="-3077"/>
                </a:stretch>
              </a:blipFill>
              <a:ln w="25400">
                <a:solidFill>
                  <a:srgbClr val="0000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652121" y="4422558"/>
                <a:ext cx="2402837" cy="369332"/>
              </a:xfrm>
              <a:prstGeom prst="rect">
                <a:avLst/>
              </a:prstGeom>
              <a:noFill/>
              <a:ln w="25400">
                <a:solidFill>
                  <a:srgbClr val="0000FF"/>
                </a:solidFill>
              </a:ln>
            </p:spPr>
            <p:txBody>
              <a:bodyPr wrap="none" lIns="0" tIns="0" rIns="0" bIns="0" rtlCol="0">
                <a:spAutoFit/>
              </a:bodyPr>
              <a:lstStyle/>
              <a:p>
                <a14:m>
                  <m:oMath xmlns:m="http://schemas.openxmlformats.org/officeDocument/2006/math">
                    <m:r>
                      <m:rPr>
                        <m:sty m:val="p"/>
                      </m:rPr>
                      <a:rPr lang="el-GR" sz="2400" b="0" i="1" smtClean="0">
                        <a:solidFill>
                          <a:schemeClr val="tx1"/>
                        </a:solidFill>
                        <a:latin typeface="Cambria Math" panose="02040503050406030204" pitchFamily="18" charset="0"/>
                        <a:ea typeface="Cambria Math" panose="02040503050406030204" pitchFamily="18" charset="0"/>
                      </a:rPr>
                      <m:t>Δ</m:t>
                    </m:r>
                    <m:r>
                      <a:rPr lang="en-US" sz="2400" b="0" i="1" smtClean="0">
                        <a:solidFill>
                          <a:schemeClr val="tx1"/>
                        </a:solidFill>
                        <a:latin typeface="Cambria Math" panose="02040503050406030204" pitchFamily="18" charset="0"/>
                        <a:ea typeface="Cambria Math" panose="02040503050406030204" pitchFamily="18" charset="0"/>
                      </a:rPr>
                      <m:t>𝑓</m:t>
                    </m:r>
                    <m:r>
                      <a:rPr lang="en-US" sz="2400" b="0" i="1" smtClean="0">
                        <a:solidFill>
                          <a:schemeClr val="tx1"/>
                        </a:solidFill>
                        <a:latin typeface="Cambria Math" panose="02040503050406030204" pitchFamily="18" charset="0"/>
                      </a:rPr>
                      <m:t>&gt;0 , </m:t>
                    </m:r>
                    <m:r>
                      <a:rPr lang="en-US" sz="2400" b="0" i="1" smtClean="0">
                        <a:solidFill>
                          <a:schemeClr val="tx1"/>
                        </a:solidFill>
                        <a:latin typeface="Cambria Math" panose="02040503050406030204" pitchFamily="18" charset="0"/>
                      </a:rPr>
                      <m:t>𝑓</m:t>
                    </m:r>
                    <m:r>
                      <a:rPr lang="en-US" sz="2400" b="0" i="1" smtClean="0">
                        <a:solidFill>
                          <a:schemeClr val="tx1"/>
                        </a:solidFill>
                        <a:latin typeface="Cambria Math" panose="02040503050406030204" pitchFamily="18" charset="0"/>
                      </a:rPr>
                      <m:t>′ </m:t>
                    </m:r>
                  </m:oMath>
                </a14:m>
                <a:r>
                  <a:rPr lang="en-US" sz="2400" dirty="0">
                    <a:solidFill>
                      <a:schemeClr val="tx1"/>
                    </a:solidFill>
                  </a:rPr>
                  <a:t>goes up</a:t>
                </a:r>
              </a:p>
            </p:txBody>
          </p:sp>
        </mc:Choice>
        <mc:Fallback xmlns="">
          <p:sp>
            <p:nvSpPr>
              <p:cNvPr id="9" name="TextBox 8"/>
              <p:cNvSpPr txBox="1">
                <a:spLocks noRot="1" noChangeAspect="1" noMove="1" noResize="1" noEditPoints="1" noAdjustHandles="1" noChangeArrowheads="1" noChangeShapeType="1" noTextEdit="1"/>
              </p:cNvSpPr>
              <p:nvPr/>
            </p:nvSpPr>
            <p:spPr>
              <a:xfrm>
                <a:off x="5652121" y="4422558"/>
                <a:ext cx="2402837" cy="369332"/>
              </a:xfrm>
              <a:prstGeom prst="rect">
                <a:avLst/>
              </a:prstGeom>
              <a:blipFill rotWithShape="0">
                <a:blip r:embed="rId4"/>
                <a:stretch>
                  <a:fillRect l="-3769" t="-20000" r="-6281" b="-43077"/>
                </a:stretch>
              </a:blipFill>
              <a:ln w="25400">
                <a:solidFill>
                  <a:srgbClr val="0000FF"/>
                </a:solidFill>
              </a:ln>
            </p:spPr>
            <p:txBody>
              <a:bodyPr/>
              <a:lstStyle/>
              <a:p>
                <a:r>
                  <a:rPr lang="en-US">
                    <a:noFill/>
                  </a:rPr>
                  <a:t> </a:t>
                </a:r>
              </a:p>
            </p:txBody>
          </p:sp>
        </mc:Fallback>
      </mc:AlternateContent>
      <p:sp>
        <p:nvSpPr>
          <p:cNvPr id="10" name="TextBox 9"/>
          <p:cNvSpPr txBox="1"/>
          <p:nvPr/>
        </p:nvSpPr>
        <p:spPr>
          <a:xfrm>
            <a:off x="933635" y="5257061"/>
            <a:ext cx="7517764" cy="461665"/>
          </a:xfrm>
          <a:prstGeom prst="rect">
            <a:avLst/>
          </a:prstGeom>
          <a:noFill/>
        </p:spPr>
        <p:txBody>
          <a:bodyPr wrap="none" rtlCol="0">
            <a:spAutoFit/>
          </a:bodyPr>
          <a:lstStyle/>
          <a:p>
            <a:r>
              <a:rPr lang="en-US" sz="2400" dirty="0">
                <a:solidFill>
                  <a:srgbClr val="FF0000"/>
                </a:solidFill>
              </a:rPr>
              <a:t>If source is moving away from you, then light is red shifted.</a:t>
            </a:r>
          </a:p>
        </p:txBody>
      </p:sp>
      <mc:AlternateContent xmlns:mc="http://schemas.openxmlformats.org/markup-compatibility/2006" xmlns:a14="http://schemas.microsoft.com/office/drawing/2010/main">
        <mc:Choice Requires="a14">
          <p:sp>
            <p:nvSpPr>
              <p:cNvPr id="11" name="TextBox 10"/>
              <p:cNvSpPr txBox="1"/>
              <p:nvPr/>
            </p:nvSpPr>
            <p:spPr>
              <a:xfrm>
                <a:off x="2749118" y="5736454"/>
                <a:ext cx="816377" cy="369332"/>
              </a:xfrm>
              <a:prstGeom prst="rect">
                <a:avLst/>
              </a:prstGeom>
              <a:noFill/>
              <a:ln w="254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𝑣</m:t>
                      </m:r>
                      <m:r>
                        <a:rPr lang="en-US" sz="2400" b="0" i="1" smtClean="0">
                          <a:solidFill>
                            <a:schemeClr val="tx1"/>
                          </a:solidFill>
                          <a:latin typeface="Cambria Math" panose="02040503050406030204" pitchFamily="18" charset="0"/>
                        </a:rPr>
                        <m:t>&lt;0</m:t>
                      </m:r>
                    </m:oMath>
                  </m:oMathPara>
                </a14:m>
                <a:endParaRPr lang="en-US" sz="24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749118" y="5736454"/>
                <a:ext cx="816377" cy="369332"/>
              </a:xfrm>
              <a:prstGeom prst="rect">
                <a:avLst/>
              </a:prstGeom>
              <a:blipFill rotWithShape="0">
                <a:blip r:embed="rId5"/>
                <a:stretch>
                  <a:fillRect l="-3623" r="-6522" b="-3077"/>
                </a:stretch>
              </a:blipFill>
              <a:ln w="254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653600" y="5737933"/>
                <a:ext cx="2783134" cy="369332"/>
              </a:xfrm>
              <a:prstGeom prst="rect">
                <a:avLst/>
              </a:prstGeom>
              <a:noFill/>
              <a:ln w="25400">
                <a:solidFill>
                  <a:srgbClr val="FF0000"/>
                </a:solidFill>
              </a:ln>
            </p:spPr>
            <p:txBody>
              <a:bodyPr wrap="none" lIns="0" tIns="0" rIns="0" bIns="0" rtlCol="0">
                <a:spAutoFit/>
              </a:bodyPr>
              <a:lstStyle/>
              <a:p>
                <a14:m>
                  <m:oMath xmlns:m="http://schemas.openxmlformats.org/officeDocument/2006/math">
                    <m:r>
                      <m:rPr>
                        <m:sty m:val="p"/>
                      </m:rPr>
                      <a:rPr lang="el-GR" sz="2400" b="0" i="1" smtClean="0">
                        <a:solidFill>
                          <a:schemeClr val="tx1"/>
                        </a:solidFill>
                        <a:latin typeface="Cambria Math" panose="02040503050406030204" pitchFamily="18" charset="0"/>
                        <a:ea typeface="Cambria Math" panose="02040503050406030204" pitchFamily="18" charset="0"/>
                      </a:rPr>
                      <m:t>Δ</m:t>
                    </m:r>
                    <m:r>
                      <a:rPr lang="en-US" sz="2400" b="0" i="1" smtClean="0">
                        <a:solidFill>
                          <a:schemeClr val="tx1"/>
                        </a:solidFill>
                        <a:latin typeface="Cambria Math" panose="02040503050406030204" pitchFamily="18" charset="0"/>
                        <a:ea typeface="Cambria Math" panose="02040503050406030204" pitchFamily="18" charset="0"/>
                      </a:rPr>
                      <m:t>𝑓</m:t>
                    </m:r>
                    <m:r>
                      <a:rPr lang="en-US" sz="2400" b="0" i="1" smtClean="0">
                        <a:solidFill>
                          <a:schemeClr val="tx1"/>
                        </a:solidFill>
                        <a:latin typeface="Cambria Math" panose="02040503050406030204" pitchFamily="18" charset="0"/>
                      </a:rPr>
                      <m:t>&lt;0 , </m:t>
                    </m:r>
                    <m:r>
                      <a:rPr lang="en-US" sz="2400" b="0" i="1" smtClean="0">
                        <a:solidFill>
                          <a:schemeClr val="tx1"/>
                        </a:solidFill>
                        <a:latin typeface="Cambria Math" panose="02040503050406030204" pitchFamily="18" charset="0"/>
                      </a:rPr>
                      <m:t>𝑓</m:t>
                    </m:r>
                    <m:r>
                      <a:rPr lang="en-US" sz="2400" b="0" i="1" smtClean="0">
                        <a:solidFill>
                          <a:schemeClr val="tx1"/>
                        </a:solidFill>
                        <a:latin typeface="Cambria Math" panose="02040503050406030204" pitchFamily="18" charset="0"/>
                      </a:rPr>
                      <m:t>′ </m:t>
                    </m:r>
                  </m:oMath>
                </a14:m>
                <a:r>
                  <a:rPr lang="en-US" sz="2400" dirty="0">
                    <a:solidFill>
                      <a:schemeClr val="tx1"/>
                    </a:solidFill>
                  </a:rPr>
                  <a:t>goes down</a:t>
                </a:r>
              </a:p>
            </p:txBody>
          </p:sp>
        </mc:Choice>
        <mc:Fallback xmlns="">
          <p:sp>
            <p:nvSpPr>
              <p:cNvPr id="12" name="TextBox 11"/>
              <p:cNvSpPr txBox="1">
                <a:spLocks noRot="1" noChangeAspect="1" noMove="1" noResize="1" noEditPoints="1" noAdjustHandles="1" noChangeArrowheads="1" noChangeShapeType="1" noTextEdit="1"/>
              </p:cNvSpPr>
              <p:nvPr/>
            </p:nvSpPr>
            <p:spPr>
              <a:xfrm>
                <a:off x="5653600" y="5737933"/>
                <a:ext cx="2783134" cy="369332"/>
              </a:xfrm>
              <a:prstGeom prst="rect">
                <a:avLst/>
              </a:prstGeom>
              <a:blipFill rotWithShape="0">
                <a:blip r:embed="rId6"/>
                <a:stretch>
                  <a:fillRect l="-3254" t="-20000" r="-5206" b="-43077"/>
                </a:stretch>
              </a:blipFill>
              <a:ln w="25400">
                <a:solidFill>
                  <a:srgbClr val="FF0000"/>
                </a:solidFill>
              </a:ln>
            </p:spPr>
            <p:txBody>
              <a:bodyPr/>
              <a:lstStyle/>
              <a:p>
                <a:r>
                  <a:rPr lang="en-US">
                    <a:noFill/>
                  </a:rPr>
                  <a:t> </a:t>
                </a:r>
              </a:p>
            </p:txBody>
          </p:sp>
        </mc:Fallback>
      </mc:AlternateContent>
      <p:grpSp>
        <p:nvGrpSpPr>
          <p:cNvPr id="21" name="Group 20"/>
          <p:cNvGrpSpPr/>
          <p:nvPr/>
        </p:nvGrpSpPr>
        <p:grpSpPr>
          <a:xfrm>
            <a:off x="1997474" y="2601157"/>
            <a:ext cx="1988599" cy="903784"/>
            <a:chOff x="1997474" y="2601157"/>
            <a:chExt cx="1988599" cy="903784"/>
          </a:xfrm>
        </p:grpSpPr>
        <p:cxnSp>
          <p:nvCxnSpPr>
            <p:cNvPr id="14" name="Straight Arrow Connector 13"/>
            <p:cNvCxnSpPr/>
            <p:nvPr/>
          </p:nvCxnSpPr>
          <p:spPr>
            <a:xfrm flipV="1">
              <a:off x="3382391" y="2601157"/>
              <a:ext cx="248576" cy="435006"/>
            </a:xfrm>
            <a:prstGeom prst="straightConnector1">
              <a:avLst/>
            </a:prstGeom>
            <a:ln w="254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97474" y="2858610"/>
              <a:ext cx="1988599" cy="646331"/>
            </a:xfrm>
            <a:prstGeom prst="rect">
              <a:avLst/>
            </a:prstGeom>
            <a:noFill/>
          </p:spPr>
          <p:txBody>
            <a:bodyPr wrap="square" rtlCol="0">
              <a:spAutoFit/>
            </a:bodyPr>
            <a:lstStyle/>
            <a:p>
              <a:r>
                <a:rPr lang="en-US" dirty="0">
                  <a:solidFill>
                    <a:srgbClr val="008000"/>
                  </a:solidFill>
                </a:rPr>
                <a:t>frequency of stationary source</a:t>
              </a:r>
            </a:p>
          </p:txBody>
        </p:sp>
      </p:grpSp>
      <mc:AlternateContent xmlns:mc="http://schemas.openxmlformats.org/markup-compatibility/2006" xmlns:a14="http://schemas.microsoft.com/office/drawing/2010/main">
        <mc:Choice Requires="a14">
          <p:sp>
            <p:nvSpPr>
              <p:cNvPr id="16" name="TextBox 15"/>
              <p:cNvSpPr txBox="1"/>
              <p:nvPr/>
            </p:nvSpPr>
            <p:spPr>
              <a:xfrm>
                <a:off x="6658254" y="1953086"/>
                <a:ext cx="2396746" cy="461665"/>
              </a:xfrm>
              <a:prstGeom prst="rect">
                <a:avLst/>
              </a:prstGeom>
              <a:noFill/>
            </p:spPr>
            <p:txBody>
              <a:bodyPr wrap="none" rtlCol="0">
                <a:spAutoFit/>
              </a:bodyPr>
              <a:lstStyle/>
              <a:p>
                <a:r>
                  <a:rPr lang="en-US" sz="2400" dirty="0"/>
                  <a:t>with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𝑓</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ea typeface="Cambria Math" panose="02040503050406030204" pitchFamily="18" charset="0"/>
                      </a:rPr>
                      <m:t>𝑓</m:t>
                    </m:r>
                  </m:oMath>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6658254" y="1953086"/>
                <a:ext cx="2396746" cy="461665"/>
              </a:xfrm>
              <a:prstGeom prst="rect">
                <a:avLst/>
              </a:prstGeom>
              <a:blipFill rotWithShape="0">
                <a:blip r:embed="rId7"/>
                <a:stretch>
                  <a:fillRect l="-3817" t="-10526" r="-1018" b="-28947"/>
                </a:stretch>
              </a:blipFill>
            </p:spPr>
            <p:txBody>
              <a:bodyPr/>
              <a:lstStyle/>
              <a:p>
                <a:r>
                  <a:rPr lang="en-US">
                    <a:noFill/>
                  </a:rPr>
                  <a:t> </a:t>
                </a:r>
              </a:p>
            </p:txBody>
          </p:sp>
        </mc:Fallback>
      </mc:AlternateContent>
      <p:grpSp>
        <p:nvGrpSpPr>
          <p:cNvPr id="20" name="Group 19"/>
          <p:cNvGrpSpPr/>
          <p:nvPr/>
        </p:nvGrpSpPr>
        <p:grpSpPr>
          <a:xfrm>
            <a:off x="6295754" y="2414726"/>
            <a:ext cx="2288956" cy="1100570"/>
            <a:chOff x="5896256" y="2414726"/>
            <a:chExt cx="2288956" cy="1100570"/>
          </a:xfrm>
        </p:grpSpPr>
        <p:cxnSp>
          <p:nvCxnSpPr>
            <p:cNvPr id="17" name="Straight Arrow Connector 16"/>
            <p:cNvCxnSpPr/>
            <p:nvPr/>
          </p:nvCxnSpPr>
          <p:spPr>
            <a:xfrm flipV="1">
              <a:off x="6792901" y="2414726"/>
              <a:ext cx="149437" cy="471995"/>
            </a:xfrm>
            <a:prstGeom prst="straightConnector1">
              <a:avLst/>
            </a:prstGeom>
            <a:ln w="25400">
              <a:solidFill>
                <a:srgbClr val="990099"/>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96256" y="2868965"/>
              <a:ext cx="2288956" cy="646331"/>
            </a:xfrm>
            <a:prstGeom prst="rect">
              <a:avLst/>
            </a:prstGeom>
            <a:noFill/>
          </p:spPr>
          <p:txBody>
            <a:bodyPr wrap="square" rtlCol="0">
              <a:spAutoFit/>
            </a:bodyPr>
            <a:lstStyle/>
            <a:p>
              <a:r>
                <a:rPr lang="en-US" dirty="0">
                  <a:solidFill>
                    <a:srgbClr val="990099"/>
                  </a:solidFill>
                </a:rPr>
                <a:t>perceived frequency of moving source</a:t>
              </a:r>
            </a:p>
          </p:txBody>
        </p:sp>
      </p:grpSp>
      <mc:AlternateContent xmlns:mc="http://schemas.openxmlformats.org/markup-compatibility/2006" xmlns:a14="http://schemas.microsoft.com/office/drawing/2010/main">
        <mc:Choice Requires="a14">
          <p:sp>
            <p:nvSpPr>
              <p:cNvPr id="2" name="Rectangle 1"/>
              <p:cNvSpPr/>
              <p:nvPr/>
            </p:nvSpPr>
            <p:spPr>
              <a:xfrm>
                <a:off x="5585372" y="4789047"/>
                <a:ext cx="9292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b="0" i="1" smtClean="0">
                          <a:solidFill>
                            <a:srgbClr val="0000FF"/>
                          </a:solidFill>
                          <a:latin typeface="Cambria Math" panose="02040503050406030204" pitchFamily="18" charset="0"/>
                          <a:ea typeface="Cambria Math" panose="02040503050406030204" pitchFamily="18" charset="0"/>
                        </a:rPr>
                        <m:t>Δ</m:t>
                      </m:r>
                      <m:r>
                        <a:rPr lang="el-GR" b="0" i="1" smtClean="0">
                          <a:solidFill>
                            <a:srgbClr val="0000FF"/>
                          </a:solidFill>
                          <a:latin typeface="Cambria Math" panose="02040503050406030204" pitchFamily="18" charset="0"/>
                          <a:ea typeface="Cambria Math" panose="02040503050406030204" pitchFamily="18" charset="0"/>
                        </a:rPr>
                        <m:t>𝜆</m:t>
                      </m:r>
                      <m:r>
                        <a:rPr lang="en-US" b="0" i="1" smtClean="0">
                          <a:solidFill>
                            <a:srgbClr val="0000FF"/>
                          </a:solidFill>
                          <a:latin typeface="Cambria Math" panose="02040503050406030204" pitchFamily="18" charset="0"/>
                          <a:ea typeface="Cambria Math" panose="02040503050406030204" pitchFamily="18" charset="0"/>
                        </a:rPr>
                        <m:t>&lt;</m:t>
                      </m:r>
                      <m:r>
                        <a:rPr lang="en-US" b="0" i="1" smtClean="0">
                          <a:solidFill>
                            <a:srgbClr val="0000FF"/>
                          </a:solidFill>
                          <a:latin typeface="Cambria Math" panose="02040503050406030204" pitchFamily="18" charset="0"/>
                        </a:rPr>
                        <m:t>0</m:t>
                      </m:r>
                    </m:oMath>
                  </m:oMathPara>
                </a14:m>
                <a:endParaRPr lang="en-US" dirty="0">
                  <a:solidFill>
                    <a:srgbClr val="0000FF"/>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5585372" y="4789047"/>
                <a:ext cx="929229" cy="369332"/>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604607" y="6131057"/>
                <a:ext cx="9292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b="0" i="1" smtClean="0">
                          <a:solidFill>
                            <a:srgbClr val="FF0000"/>
                          </a:solidFill>
                          <a:latin typeface="Cambria Math" panose="02040503050406030204" pitchFamily="18" charset="0"/>
                          <a:ea typeface="Cambria Math" panose="02040503050406030204" pitchFamily="18" charset="0"/>
                        </a:rPr>
                        <m:t>Δ</m:t>
                      </m:r>
                      <m:r>
                        <a:rPr lang="el-GR" b="0" i="1" smtClean="0">
                          <a:solidFill>
                            <a:srgbClr val="FF0000"/>
                          </a:solidFill>
                          <a:latin typeface="Cambria Math" panose="02040503050406030204" pitchFamily="18" charset="0"/>
                          <a:ea typeface="Cambria Math" panose="02040503050406030204" pitchFamily="18" charset="0"/>
                        </a:rPr>
                        <m:t>𝜆</m:t>
                      </m:r>
                      <m:r>
                        <a:rPr lang="en-US" b="0" i="1" smtClean="0">
                          <a:solidFill>
                            <a:srgbClr val="FF0000"/>
                          </a:solidFill>
                          <a:latin typeface="Cambria Math" panose="02040503050406030204" pitchFamily="18" charset="0"/>
                          <a:ea typeface="Cambria Math" panose="02040503050406030204" pitchFamily="18" charset="0"/>
                        </a:rPr>
                        <m:t>&gt;</m:t>
                      </m:r>
                      <m:r>
                        <a:rPr lang="en-US" b="0" i="1" smtClean="0">
                          <a:solidFill>
                            <a:srgbClr val="FF0000"/>
                          </a:solidFill>
                          <a:latin typeface="Cambria Math" panose="02040503050406030204" pitchFamily="18" charset="0"/>
                        </a:rPr>
                        <m:t>0</m:t>
                      </m:r>
                    </m:oMath>
                  </m:oMathPara>
                </a14:m>
                <a:endParaRPr lang="en-US" dirty="0">
                  <a:solidFill>
                    <a:srgbClr val="FF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5604607" y="6131057"/>
                <a:ext cx="929229" cy="369332"/>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277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9" y="302582"/>
            <a:ext cx="9144000" cy="1569660"/>
          </a:xfrm>
          <a:prstGeom prst="rect">
            <a:avLst/>
          </a:prstGeom>
          <a:gradFill rotWithShape="1">
            <a:gsLst>
              <a:gs pos="0">
                <a:srgbClr val="FFCC00"/>
              </a:gs>
              <a:gs pos="100000">
                <a:srgbClr val="FFCC00">
                  <a:gamma/>
                  <a:tint val="33725"/>
                  <a:invGamma/>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Doppler 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is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rPr>
              <a:t>Line-of Sight Velocity Component</a:t>
            </a:r>
            <a:endParaRPr kumimoji="0" lang="en-US" sz="3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a:ea typeface="+mn-ea"/>
              <a:cs typeface="+mn-cs"/>
            </a:endParaRPr>
          </a:p>
        </p:txBody>
      </p:sp>
      <p:pic>
        <p:nvPicPr>
          <p:cNvPr id="33" name="Picture 32" descr="Composite Satellite Image of the Earth. North and South America are seen, as are the Atlantic and Pacific Oceans. Numerous cloud formations are scattered across the face of the globe."/>
          <p:cNvPicPr>
            <a:picLocks noGrp="1" noChangeAspect="1"/>
          </p:cNvPicPr>
          <p:nvPr/>
        </p:nvPicPr>
        <p:blipFill rotWithShape="1">
          <a:blip r:embed="rId2" cstate="print">
            <a:clrChange>
              <a:clrFrom>
                <a:srgbClr val="070707"/>
              </a:clrFrom>
              <a:clrTo>
                <a:srgbClr val="070707">
                  <a:alpha val="0"/>
                </a:srgbClr>
              </a:clrTo>
            </a:clrChange>
            <a:extLst>
              <a:ext uri="{28A0092B-C50C-407E-A947-70E740481C1C}">
                <a14:useLocalDpi xmlns:a14="http://schemas.microsoft.com/office/drawing/2010/main" val="0"/>
              </a:ext>
            </a:extLst>
          </a:blip>
          <a:srcRect l="23522" r="24282"/>
          <a:stretch/>
        </p:blipFill>
        <p:spPr>
          <a:xfrm>
            <a:off x="8007656" y="3340756"/>
            <a:ext cx="674702" cy="645643"/>
          </a:xfrm>
          <a:prstGeom prst="rect">
            <a:avLst/>
          </a:prstGeom>
        </p:spPr>
      </p:pic>
      <p:sp>
        <p:nvSpPr>
          <p:cNvPr id="34" name="Rectangle 33"/>
          <p:cNvSpPr/>
          <p:nvPr/>
        </p:nvSpPr>
        <p:spPr>
          <a:xfrm>
            <a:off x="6609424" y="6457890"/>
            <a:ext cx="241028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OpenStax</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Stockli</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Nelson, F.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Hasler</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NASA/GSFC/NOAA/USGS)</a:t>
            </a:r>
          </a:p>
        </p:txBody>
      </p:sp>
      <p:sp>
        <p:nvSpPr>
          <p:cNvPr id="35" name="Oval 34"/>
          <p:cNvSpPr/>
          <p:nvPr/>
        </p:nvSpPr>
        <p:spPr>
          <a:xfrm>
            <a:off x="1171851" y="3946858"/>
            <a:ext cx="1371600" cy="1371600"/>
          </a:xfrm>
          <a:prstGeom prst="ellipse">
            <a:avLst/>
          </a:prstGeom>
          <a:solidFill>
            <a:srgbClr val="FFC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27"/>
          <p:cNvGrpSpPr>
            <a:grpSpLocks/>
          </p:cNvGrpSpPr>
          <p:nvPr/>
        </p:nvGrpSpPr>
        <p:grpSpPr bwMode="auto">
          <a:xfrm rot="18660000" flipH="1">
            <a:off x="2622247" y="3305982"/>
            <a:ext cx="1214689" cy="360848"/>
            <a:chOff x="1440" y="3936"/>
            <a:chExt cx="1296" cy="240"/>
          </a:xfrm>
        </p:grpSpPr>
        <p:grpSp>
          <p:nvGrpSpPr>
            <p:cNvPr id="37" name="Group 328"/>
            <p:cNvGrpSpPr>
              <a:grpSpLocks/>
            </p:cNvGrpSpPr>
            <p:nvPr/>
          </p:nvGrpSpPr>
          <p:grpSpPr bwMode="auto">
            <a:xfrm>
              <a:off x="1440" y="3936"/>
              <a:ext cx="305" cy="224"/>
              <a:chOff x="1627" y="2058"/>
              <a:chExt cx="1354" cy="779"/>
            </a:xfrm>
          </p:grpSpPr>
          <p:sp>
            <p:nvSpPr>
              <p:cNvPr id="54"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33"/>
            <p:cNvGrpSpPr>
              <a:grpSpLocks/>
            </p:cNvGrpSpPr>
            <p:nvPr/>
          </p:nvGrpSpPr>
          <p:grpSpPr bwMode="auto">
            <a:xfrm>
              <a:off x="1750" y="3941"/>
              <a:ext cx="305" cy="224"/>
              <a:chOff x="1627" y="2058"/>
              <a:chExt cx="1354" cy="779"/>
            </a:xfrm>
          </p:grpSpPr>
          <p:sp>
            <p:nvSpPr>
              <p:cNvPr id="50"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38"/>
            <p:cNvGrpSpPr>
              <a:grpSpLocks/>
            </p:cNvGrpSpPr>
            <p:nvPr/>
          </p:nvGrpSpPr>
          <p:grpSpPr bwMode="auto">
            <a:xfrm>
              <a:off x="2058" y="3948"/>
              <a:ext cx="306" cy="224"/>
              <a:chOff x="1627" y="2058"/>
              <a:chExt cx="1354" cy="779"/>
            </a:xfrm>
          </p:grpSpPr>
          <p:sp>
            <p:nvSpPr>
              <p:cNvPr id="46"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43"/>
            <p:cNvGrpSpPr>
              <a:grpSpLocks/>
            </p:cNvGrpSpPr>
            <p:nvPr/>
          </p:nvGrpSpPr>
          <p:grpSpPr bwMode="auto">
            <a:xfrm>
              <a:off x="2366" y="3952"/>
              <a:ext cx="305" cy="224"/>
              <a:chOff x="1627" y="2058"/>
              <a:chExt cx="1354" cy="779"/>
            </a:xfrm>
          </p:grpSpPr>
          <p:sp>
            <p:nvSpPr>
              <p:cNvPr id="42"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 name="Straight Connector 10"/>
          <p:cNvCxnSpPr>
            <a:cxnSpLocks noChangeAspect="1"/>
          </p:cNvCxnSpPr>
          <p:nvPr/>
        </p:nvCxnSpPr>
        <p:spPr>
          <a:xfrm flipV="1">
            <a:off x="2592278" y="3781887"/>
            <a:ext cx="5370992" cy="745722"/>
          </a:xfrm>
          <a:prstGeom prst="line">
            <a:avLst/>
          </a:prstGeom>
          <a:ln w="254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88091" y="2183905"/>
            <a:ext cx="1562470" cy="1802165"/>
          </a:xfrm>
          <a:prstGeom prst="straightConnector1">
            <a:avLst/>
          </a:prstGeom>
          <a:ln w="2540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18693652">
            <a:off x="1829216" y="2876364"/>
            <a:ext cx="2154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star’s travel direction</a:t>
            </a:r>
          </a:p>
        </p:txBody>
      </p:sp>
      <p:grpSp>
        <p:nvGrpSpPr>
          <p:cNvPr id="60" name="Group 327"/>
          <p:cNvGrpSpPr>
            <a:grpSpLocks/>
          </p:cNvGrpSpPr>
          <p:nvPr/>
        </p:nvGrpSpPr>
        <p:grpSpPr bwMode="auto">
          <a:xfrm rot="18660000" flipH="1">
            <a:off x="-26069" y="5704502"/>
            <a:ext cx="1755608" cy="360848"/>
            <a:chOff x="1440" y="3936"/>
            <a:chExt cx="1296" cy="240"/>
          </a:xfrm>
        </p:grpSpPr>
        <p:grpSp>
          <p:nvGrpSpPr>
            <p:cNvPr id="61" name="Group 328"/>
            <p:cNvGrpSpPr>
              <a:grpSpLocks/>
            </p:cNvGrpSpPr>
            <p:nvPr/>
          </p:nvGrpSpPr>
          <p:grpSpPr bwMode="auto">
            <a:xfrm>
              <a:off x="1440" y="3936"/>
              <a:ext cx="305" cy="224"/>
              <a:chOff x="1627" y="2058"/>
              <a:chExt cx="1354" cy="779"/>
            </a:xfrm>
          </p:grpSpPr>
          <p:sp>
            <p:nvSpPr>
              <p:cNvPr id="78"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oup 333"/>
            <p:cNvGrpSpPr>
              <a:grpSpLocks/>
            </p:cNvGrpSpPr>
            <p:nvPr/>
          </p:nvGrpSpPr>
          <p:grpSpPr bwMode="auto">
            <a:xfrm>
              <a:off x="1750" y="3941"/>
              <a:ext cx="305" cy="224"/>
              <a:chOff x="1627" y="2058"/>
              <a:chExt cx="1354" cy="779"/>
            </a:xfrm>
          </p:grpSpPr>
          <p:sp>
            <p:nvSpPr>
              <p:cNvPr id="74"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Group 338"/>
            <p:cNvGrpSpPr>
              <a:grpSpLocks/>
            </p:cNvGrpSpPr>
            <p:nvPr/>
          </p:nvGrpSpPr>
          <p:grpSpPr bwMode="auto">
            <a:xfrm>
              <a:off x="2058" y="3948"/>
              <a:ext cx="306" cy="224"/>
              <a:chOff x="1627" y="2058"/>
              <a:chExt cx="1354" cy="779"/>
            </a:xfrm>
          </p:grpSpPr>
          <p:sp>
            <p:nvSpPr>
              <p:cNvPr id="70"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oup 343"/>
            <p:cNvGrpSpPr>
              <a:grpSpLocks/>
            </p:cNvGrpSpPr>
            <p:nvPr/>
          </p:nvGrpSpPr>
          <p:grpSpPr bwMode="auto">
            <a:xfrm>
              <a:off x="2366" y="3952"/>
              <a:ext cx="305" cy="224"/>
              <a:chOff x="1627" y="2058"/>
              <a:chExt cx="1354" cy="779"/>
            </a:xfrm>
          </p:grpSpPr>
          <p:sp>
            <p:nvSpPr>
              <p:cNvPr id="66"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327"/>
          <p:cNvGrpSpPr>
            <a:grpSpLocks/>
          </p:cNvGrpSpPr>
          <p:nvPr/>
        </p:nvGrpSpPr>
        <p:grpSpPr bwMode="auto">
          <a:xfrm rot="21166563" flipH="1">
            <a:off x="2507391" y="4225034"/>
            <a:ext cx="1446651" cy="360848"/>
            <a:chOff x="1440" y="3936"/>
            <a:chExt cx="1296" cy="240"/>
          </a:xfrm>
        </p:grpSpPr>
        <p:grpSp>
          <p:nvGrpSpPr>
            <p:cNvPr id="85" name="Group 328"/>
            <p:cNvGrpSpPr>
              <a:grpSpLocks/>
            </p:cNvGrpSpPr>
            <p:nvPr/>
          </p:nvGrpSpPr>
          <p:grpSpPr bwMode="auto">
            <a:xfrm>
              <a:off x="1440" y="3936"/>
              <a:ext cx="305" cy="224"/>
              <a:chOff x="1627" y="2058"/>
              <a:chExt cx="1354" cy="779"/>
            </a:xfrm>
          </p:grpSpPr>
          <p:sp>
            <p:nvSpPr>
              <p:cNvPr id="102"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333"/>
            <p:cNvGrpSpPr>
              <a:grpSpLocks/>
            </p:cNvGrpSpPr>
            <p:nvPr/>
          </p:nvGrpSpPr>
          <p:grpSpPr bwMode="auto">
            <a:xfrm>
              <a:off x="1750" y="3941"/>
              <a:ext cx="305" cy="224"/>
              <a:chOff x="1627" y="2058"/>
              <a:chExt cx="1354" cy="779"/>
            </a:xfrm>
          </p:grpSpPr>
          <p:sp>
            <p:nvSpPr>
              <p:cNvPr id="98"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338"/>
            <p:cNvGrpSpPr>
              <a:grpSpLocks/>
            </p:cNvGrpSpPr>
            <p:nvPr/>
          </p:nvGrpSpPr>
          <p:grpSpPr bwMode="auto">
            <a:xfrm>
              <a:off x="2058" y="3948"/>
              <a:ext cx="306" cy="224"/>
              <a:chOff x="1627" y="2058"/>
              <a:chExt cx="1354" cy="779"/>
            </a:xfrm>
          </p:grpSpPr>
          <p:sp>
            <p:nvSpPr>
              <p:cNvPr id="94"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oup 343"/>
            <p:cNvGrpSpPr>
              <a:grpSpLocks/>
            </p:cNvGrpSpPr>
            <p:nvPr/>
          </p:nvGrpSpPr>
          <p:grpSpPr bwMode="auto">
            <a:xfrm>
              <a:off x="2366" y="3952"/>
              <a:ext cx="305" cy="224"/>
              <a:chOff x="1627" y="2058"/>
              <a:chExt cx="1354" cy="779"/>
            </a:xfrm>
          </p:grpSpPr>
          <p:sp>
            <p:nvSpPr>
              <p:cNvPr id="90"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9" name="Group 327"/>
          <p:cNvGrpSpPr>
            <a:grpSpLocks/>
          </p:cNvGrpSpPr>
          <p:nvPr/>
        </p:nvGrpSpPr>
        <p:grpSpPr bwMode="auto">
          <a:xfrm rot="2051891" flipH="1">
            <a:off x="2348245" y="5305320"/>
            <a:ext cx="1655752" cy="360848"/>
            <a:chOff x="1440" y="3936"/>
            <a:chExt cx="1296" cy="240"/>
          </a:xfrm>
        </p:grpSpPr>
        <p:grpSp>
          <p:nvGrpSpPr>
            <p:cNvPr id="110" name="Group 328"/>
            <p:cNvGrpSpPr>
              <a:grpSpLocks/>
            </p:cNvGrpSpPr>
            <p:nvPr/>
          </p:nvGrpSpPr>
          <p:grpSpPr bwMode="auto">
            <a:xfrm>
              <a:off x="1440" y="3936"/>
              <a:ext cx="305" cy="224"/>
              <a:chOff x="1627" y="2058"/>
              <a:chExt cx="1354" cy="779"/>
            </a:xfrm>
          </p:grpSpPr>
          <p:sp>
            <p:nvSpPr>
              <p:cNvPr id="127" name="Arc 32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Arc 33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Arc 33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Arc 33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333"/>
            <p:cNvGrpSpPr>
              <a:grpSpLocks/>
            </p:cNvGrpSpPr>
            <p:nvPr/>
          </p:nvGrpSpPr>
          <p:grpSpPr bwMode="auto">
            <a:xfrm>
              <a:off x="1750" y="3941"/>
              <a:ext cx="305" cy="224"/>
              <a:chOff x="1627" y="2058"/>
              <a:chExt cx="1354" cy="779"/>
            </a:xfrm>
          </p:grpSpPr>
          <p:sp>
            <p:nvSpPr>
              <p:cNvPr id="123" name="Arc 33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Arc 33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Arc 33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Arc 33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oup 338"/>
            <p:cNvGrpSpPr>
              <a:grpSpLocks/>
            </p:cNvGrpSpPr>
            <p:nvPr/>
          </p:nvGrpSpPr>
          <p:grpSpPr bwMode="auto">
            <a:xfrm>
              <a:off x="2058" y="3948"/>
              <a:ext cx="306" cy="224"/>
              <a:chOff x="1627" y="2058"/>
              <a:chExt cx="1354" cy="779"/>
            </a:xfrm>
          </p:grpSpPr>
          <p:sp>
            <p:nvSpPr>
              <p:cNvPr id="119" name="Arc 339"/>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Arc 340"/>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Arc 341"/>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Arc 342"/>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3" name="Group 343"/>
            <p:cNvGrpSpPr>
              <a:grpSpLocks/>
            </p:cNvGrpSpPr>
            <p:nvPr/>
          </p:nvGrpSpPr>
          <p:grpSpPr bwMode="auto">
            <a:xfrm>
              <a:off x="2366" y="3952"/>
              <a:ext cx="305" cy="224"/>
              <a:chOff x="1627" y="2058"/>
              <a:chExt cx="1354" cy="779"/>
            </a:xfrm>
          </p:grpSpPr>
          <p:sp>
            <p:nvSpPr>
              <p:cNvPr id="115" name="Arc 344"/>
              <p:cNvSpPr>
                <a:spLocks/>
              </p:cNvSpPr>
              <p:nvPr/>
            </p:nvSpPr>
            <p:spPr bwMode="auto">
              <a:xfrm flipH="1">
                <a:off x="1959" y="2058"/>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Arc 345"/>
              <p:cNvSpPr>
                <a:spLocks/>
              </p:cNvSpPr>
              <p:nvPr/>
            </p:nvSpPr>
            <p:spPr bwMode="auto">
              <a:xfrm>
                <a:off x="2304" y="206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Arc 346"/>
              <p:cNvSpPr>
                <a:spLocks/>
              </p:cNvSpPr>
              <p:nvPr/>
            </p:nvSpPr>
            <p:spPr bwMode="auto">
              <a:xfrm flipH="1" flipV="1">
                <a:off x="2645" y="2453"/>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347"/>
              <p:cNvSpPr>
                <a:spLocks/>
              </p:cNvSpPr>
              <p:nvPr/>
            </p:nvSpPr>
            <p:spPr bwMode="auto">
              <a:xfrm flipV="1">
                <a:off x="1627" y="2434"/>
                <a:ext cx="336" cy="384"/>
              </a:xfrm>
              <a:custGeom>
                <a:avLst/>
                <a:gdLst>
                  <a:gd name="T0" fmla="*/ 0 w 21600"/>
                  <a:gd name="T1" fmla="*/ 0 h 21600"/>
                  <a:gd name="T2" fmla="*/ 336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 name="Arc 348"/>
            <p:cNvSpPr>
              <a:spLocks/>
            </p:cNvSpPr>
            <p:nvPr/>
          </p:nvSpPr>
          <p:spPr bwMode="auto">
            <a:xfrm flipV="1">
              <a:off x="2681" y="4069"/>
              <a:ext cx="55" cy="107"/>
            </a:xfrm>
            <a:custGeom>
              <a:avLst/>
              <a:gdLst>
                <a:gd name="T0" fmla="*/ 0 w 21600"/>
                <a:gd name="T1" fmla="*/ 0 h 21600"/>
                <a:gd name="T2" fmla="*/ 55 w 21600"/>
                <a:gd name="T3" fmla="*/ 107 h 21600"/>
                <a:gd name="T4" fmla="*/ 0 w 21600"/>
                <a:gd name="T5" fmla="*/ 10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254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31" name="TextBox 130"/>
              <p:cNvSpPr txBox="1"/>
              <p:nvPr/>
            </p:nvSpPr>
            <p:spPr>
              <a:xfrm rot="19624228">
                <a:off x="1970180" y="2534012"/>
                <a:ext cx="7872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𝑣</m:t>
                      </m:r>
                    </m:oMath>
                  </m:oMathPara>
                </a14:m>
                <a:endParaRPr kumimoji="0" lang="en-US" sz="4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131" name="TextBox 130"/>
              <p:cNvSpPr txBox="1">
                <a:spLocks noRot="1" noChangeAspect="1" noMove="1" noResize="1" noEditPoints="1" noAdjustHandles="1" noChangeArrowheads="1" noChangeShapeType="1" noTextEdit="1"/>
              </p:cNvSpPr>
              <p:nvPr/>
            </p:nvSpPr>
            <p:spPr>
              <a:xfrm rot="19624228">
                <a:off x="1970180" y="2534012"/>
                <a:ext cx="787289" cy="769441"/>
              </a:xfrm>
              <a:prstGeom prst="rect">
                <a:avLst/>
              </a:prstGeom>
              <a:blipFill rotWithShape="0">
                <a:blip r:embed="rId3"/>
                <a:stretch>
                  <a:fillRect/>
                </a:stretch>
              </a:blipFill>
            </p:spPr>
            <p:txBody>
              <a:bodyPr/>
              <a:lstStyle/>
              <a:p>
                <a:r>
                  <a:rPr lang="en-US">
                    <a:noFill/>
                  </a:rPr>
                  <a:t> </a:t>
                </a:r>
              </a:p>
            </p:txBody>
          </p:sp>
        </mc:Fallback>
      </mc:AlternateContent>
      <p:sp>
        <p:nvSpPr>
          <p:cNvPr id="136" name="TextBox 135"/>
          <p:cNvSpPr txBox="1"/>
          <p:nvPr/>
        </p:nvSpPr>
        <p:spPr>
          <a:xfrm>
            <a:off x="1606858" y="4447714"/>
            <a:ext cx="536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star</a:t>
            </a:r>
          </a:p>
        </p:txBody>
      </p:sp>
      <p:sp>
        <p:nvSpPr>
          <p:cNvPr id="137" name="TextBox 136"/>
          <p:cNvSpPr txBox="1"/>
          <p:nvPr/>
        </p:nvSpPr>
        <p:spPr>
          <a:xfrm>
            <a:off x="8000278" y="3925410"/>
            <a:ext cx="682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Earth</a:t>
            </a:r>
          </a:p>
        </p:txBody>
      </p:sp>
      <p:sp>
        <p:nvSpPr>
          <p:cNvPr id="139" name="TextBox 138"/>
          <p:cNvSpPr txBox="1"/>
          <p:nvPr/>
        </p:nvSpPr>
        <p:spPr>
          <a:xfrm rot="21110519">
            <a:off x="5956915" y="3639843"/>
            <a:ext cx="1309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line-of-sight</a:t>
            </a:r>
          </a:p>
        </p:txBody>
      </p:sp>
    </p:spTree>
    <p:extLst>
      <p:ext uri="{BB962C8B-B14F-4D97-AF65-F5344CB8AC3E}">
        <p14:creationId xmlns:p14="http://schemas.microsoft.com/office/powerpoint/2010/main" val="889989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ICTUREPATH" val="..\..\A_TMP\25_02.JPG"/>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10341</TotalTime>
  <Words>1893</Words>
  <Application>Microsoft Office PowerPoint</Application>
  <PresentationFormat>On-screen Show (4:3)</PresentationFormat>
  <Paragraphs>354</Paragraphs>
  <Slides>33</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Calibri Light</vt:lpstr>
      <vt:lpstr>Cambria Math</vt:lpstr>
      <vt:lpstr>Symbol</vt:lpstr>
      <vt:lpstr>Times New Roman</vt:lpstr>
      <vt:lpstr>Wingdings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Aubin</dc:creator>
  <cp:lastModifiedBy>Seth Aubin</cp:lastModifiedBy>
  <cp:revision>66</cp:revision>
  <dcterms:created xsi:type="dcterms:W3CDTF">2019-09-17T13:18:00Z</dcterms:created>
  <dcterms:modified xsi:type="dcterms:W3CDTF">2026-02-16T13:33:06Z</dcterms:modified>
</cp:coreProperties>
</file>